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256" r:id="rId2"/>
    <p:sldId id="257" r:id="rId3"/>
    <p:sldId id="260" r:id="rId4"/>
    <p:sldId id="296" r:id="rId5"/>
    <p:sldId id="267" r:id="rId6"/>
    <p:sldId id="271" r:id="rId7"/>
    <p:sldId id="290" r:id="rId8"/>
    <p:sldId id="291" r:id="rId9"/>
    <p:sldId id="292" r:id="rId10"/>
    <p:sldId id="293" r:id="rId11"/>
    <p:sldId id="295" r:id="rId12"/>
    <p:sldId id="259" r:id="rId13"/>
    <p:sldId id="286" r:id="rId14"/>
    <p:sldId id="284" r:id="rId15"/>
    <p:sldId id="287" r:id="rId16"/>
    <p:sldId id="288" r:id="rId17"/>
    <p:sldId id="289" r:id="rId18"/>
    <p:sldId id="285" r:id="rId19"/>
    <p:sldId id="297" r:id="rId20"/>
    <p:sldId id="265"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userDrawn="1">
          <p15:clr>
            <a:srgbClr val="A4A3A4"/>
          </p15:clr>
        </p15:guide>
        <p15:guide id="2" pos="460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ABA9"/>
    <a:srgbClr val="132F49"/>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317" autoAdjust="0"/>
    <p:restoredTop sz="94492" autoAdjust="0"/>
  </p:normalViewPr>
  <p:slideViewPr>
    <p:cSldViewPr snapToGrid="0" snapToObjects="1">
      <p:cViewPr varScale="1">
        <p:scale>
          <a:sx n="74" d="100"/>
          <a:sy n="74" d="100"/>
        </p:scale>
        <p:origin x="163" y="346"/>
      </p:cViewPr>
      <p:guideLst>
        <p:guide orient="horz" pos="2592"/>
        <p:guide pos="460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48" d="100"/>
          <a:sy n="48" d="100"/>
        </p:scale>
        <p:origin x="3326" y="91"/>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21DA46-5B9A-7890-B2C4-7C3A5957EAA0}"/>
              </a:ext>
            </a:extLst>
          </p:cNvPr>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AB63A375-A9C7-0D4C-9C5B-3BE3DBAC1DD4}"/>
              </a:ext>
            </a:extLst>
          </p:cNvPr>
          <p:cNvSpPr>
            <a:spLocks noGrp="1"/>
          </p:cNvSpPr>
          <p:nvPr>
            <p:ph type="dt" sz="quarter" idx="1"/>
          </p:nvPr>
        </p:nvSpPr>
        <p:spPr>
          <a:xfrm>
            <a:off x="4660900" y="0"/>
            <a:ext cx="3567113" cy="733425"/>
          </a:xfrm>
          <a:prstGeom prst="rect">
            <a:avLst/>
          </a:prstGeom>
        </p:spPr>
        <p:txBody>
          <a:bodyPr vert="horz" lIns="91440" tIns="45720" rIns="91440" bIns="45720" rtlCol="0"/>
          <a:lstStyle>
            <a:lvl1pPr algn="r">
              <a:defRPr sz="1200"/>
            </a:lvl1pPr>
          </a:lstStyle>
          <a:p>
            <a:fld id="{47A44B80-848F-4C1F-905B-E591A8576187}" type="datetimeFigureOut">
              <a:rPr lang="en-IN" smtClean="0"/>
              <a:t>23-12-2023</a:t>
            </a:fld>
            <a:endParaRPr lang="en-IN"/>
          </a:p>
        </p:txBody>
      </p:sp>
      <p:sp>
        <p:nvSpPr>
          <p:cNvPr id="4" name="Footer Placeholder 3">
            <a:extLst>
              <a:ext uri="{FF2B5EF4-FFF2-40B4-BE49-F238E27FC236}">
                <a16:creationId xmlns:a16="http://schemas.microsoft.com/office/drawing/2014/main" id="{0E9EA765-14EA-6290-A21B-115CE52127B1}"/>
              </a:ext>
            </a:extLst>
          </p:cNvPr>
          <p:cNvSpPr>
            <a:spLocks noGrp="1"/>
          </p:cNvSpPr>
          <p:nvPr>
            <p:ph type="ftr" sz="quarter" idx="2"/>
          </p:nvPr>
        </p:nvSpPr>
        <p:spPr>
          <a:xfrm>
            <a:off x="0" y="13896975"/>
            <a:ext cx="3565525" cy="733425"/>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AB340531-5B7A-2A9F-A578-135668DF6F4E}"/>
              </a:ext>
            </a:extLst>
          </p:cNvPr>
          <p:cNvSpPr>
            <a:spLocks noGrp="1"/>
          </p:cNvSpPr>
          <p:nvPr>
            <p:ph type="sldNum" sz="quarter" idx="3"/>
          </p:nvPr>
        </p:nvSpPr>
        <p:spPr>
          <a:xfrm>
            <a:off x="4660900" y="13896975"/>
            <a:ext cx="3567113" cy="733425"/>
          </a:xfrm>
          <a:prstGeom prst="rect">
            <a:avLst/>
          </a:prstGeom>
        </p:spPr>
        <p:txBody>
          <a:bodyPr vert="horz" lIns="91440" tIns="45720" rIns="91440" bIns="45720" rtlCol="0" anchor="b"/>
          <a:lstStyle>
            <a:lvl1pPr algn="r">
              <a:defRPr sz="1200"/>
            </a:lvl1pPr>
          </a:lstStyle>
          <a:p>
            <a:fld id="{3E5C80B5-7284-46DA-868E-2DFD74AD78B1}" type="slidenum">
              <a:rPr lang="en-IN" smtClean="0"/>
              <a:t>‹#›</a:t>
            </a:fld>
            <a:endParaRPr lang="en-IN"/>
          </a:p>
        </p:txBody>
      </p:sp>
    </p:spTree>
    <p:extLst>
      <p:ext uri="{BB962C8B-B14F-4D97-AF65-F5344CB8AC3E}">
        <p14:creationId xmlns:p14="http://schemas.microsoft.com/office/powerpoint/2010/main" val="3541012298"/>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9090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4371699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9131848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653991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3653321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42150613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9262976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31524572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0920513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580814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3963971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758833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351771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7303853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4104387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7692999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17.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1.png"/><Relationship Id="rId7"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1.png"/><Relationship Id="rId7"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1.png"/><Relationship Id="rId7"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8" Type="http://schemas.microsoft.com/office/2007/relationships/hdphoto" Target="../media/hdphoto9.wdp"/><Relationship Id="rId3" Type="http://schemas.openxmlformats.org/officeDocument/2006/relationships/image" Target="../media/image1.png"/><Relationship Id="rId7"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github.com/helloWorldsquad/Banking-System"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png"/><Relationship Id="rId7" Type="http://schemas.openxmlformats.org/officeDocument/2006/relationships/image" Target="../media/image27.png"/><Relationship Id="rId12" Type="http://schemas.microsoft.com/office/2007/relationships/hdphoto" Target="../media/hdphoto1.wdp"/><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6.png"/><Relationship Id="rId11" Type="http://schemas.openxmlformats.org/officeDocument/2006/relationships/image" Target="../media/image5.png"/><Relationship Id="rId5" Type="http://schemas.openxmlformats.org/officeDocument/2006/relationships/image" Target="../media/image25.png"/><Relationship Id="rId10" Type="http://schemas.microsoft.com/office/2007/relationships/hdphoto" Target="../media/hdphoto10.wdp"/><Relationship Id="rId4" Type="http://schemas.openxmlformats.org/officeDocument/2006/relationships/image" Target="../media/image24.png"/><Relationship Id="rId9" Type="http://schemas.openxmlformats.org/officeDocument/2006/relationships/image" Target="../media/image29.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microsoft.com/office/2007/relationships/hdphoto" Target="../media/hdphoto1.wdp"/><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1.wdp"/><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svg"/><Relationship Id="rId5" Type="http://schemas.openxmlformats.org/officeDocument/2006/relationships/image" Target="../media/image10.png"/><Relationship Id="rId10" Type="http://schemas.microsoft.com/office/2007/relationships/hdphoto" Target="../media/hdphoto1.wdp"/><Relationship Id="rId4" Type="http://schemas.openxmlformats.org/officeDocument/2006/relationships/image" Target="../media/image8.png"/><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1.wdp"/><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148"/>
          </a:xfrm>
          <a:prstGeom prst="rect">
            <a:avLst/>
          </a:prstGeom>
          <a:solidFill>
            <a:srgbClr val="00002E">
              <a:alpha val="75000"/>
            </a:srgbClr>
          </a:solidFill>
          <a:ln w="53459">
            <a:solidFill>
              <a:srgbClr val="262654"/>
            </a:solidFill>
            <a:prstDash val="solid"/>
          </a:ln>
        </p:spPr>
        <p:txBody>
          <a:bodyPr/>
          <a:lstStyle/>
          <a:p>
            <a:r>
              <a:rPr lang="en-US" sz="1800" b="1">
                <a:solidFill>
                  <a:srgbClr val="FFFFFF"/>
                </a:solidFill>
                <a:latin typeface="Nunito" pitchFamily="34" charset="0"/>
              </a:rPr>
              <a:t>2: Kalpna Mishra</a:t>
            </a:r>
            <a:endParaRPr lang="en-IN" dirty="0"/>
          </a:p>
        </p:txBody>
      </p:sp>
      <p:pic>
        <p:nvPicPr>
          <p:cNvPr id="4" name="Image 1" descr="preencoded.png"/>
          <p:cNvPicPr>
            <a:picLocks noChangeAspect="1"/>
          </p:cNvPicPr>
          <p:nvPr/>
        </p:nvPicPr>
        <p:blipFill>
          <a:blip r:embed="rId4"/>
          <a:stretch>
            <a:fillRect/>
          </a:stretch>
        </p:blipFill>
        <p:spPr>
          <a:xfrm>
            <a:off x="0" y="0"/>
            <a:ext cx="14630400" cy="2673429"/>
          </a:xfrm>
          <a:prstGeom prst="rect">
            <a:avLst/>
          </a:prstGeom>
        </p:spPr>
      </p:pic>
      <p:sp>
        <p:nvSpPr>
          <p:cNvPr id="5" name="Text 1"/>
          <p:cNvSpPr/>
          <p:nvPr/>
        </p:nvSpPr>
        <p:spPr>
          <a:xfrm>
            <a:off x="3230880" y="2915643"/>
            <a:ext cx="8168640" cy="401003"/>
          </a:xfrm>
          <a:prstGeom prst="rect">
            <a:avLst/>
          </a:prstGeom>
          <a:noFill/>
          <a:ln/>
        </p:spPr>
        <p:txBody>
          <a:bodyPr wrap="none" rtlCol="0" anchor="t"/>
          <a:lstStyle/>
          <a:p>
            <a:pPr marL="0" indent="0" algn="ctr">
              <a:lnSpc>
                <a:spcPts val="3158"/>
              </a:lnSpc>
              <a:buNone/>
            </a:pPr>
            <a:r>
              <a:rPr lang="en-US" sz="2526" b="1" dirty="0">
                <a:solidFill>
                  <a:srgbClr val="FFFFFF"/>
                </a:solidFill>
                <a:latin typeface="Nunito" pitchFamily="34" charset="0"/>
                <a:ea typeface="Nunito" pitchFamily="34" charset="-122"/>
                <a:cs typeface="Nunito" pitchFamily="34" charset="-120"/>
              </a:rPr>
              <a:t>Object-Oriented Programming Methodology Case Study</a:t>
            </a:r>
            <a:endParaRPr lang="en-US" sz="2526" dirty="0"/>
          </a:p>
        </p:txBody>
      </p:sp>
      <p:sp>
        <p:nvSpPr>
          <p:cNvPr id="6" name="Text 2"/>
          <p:cNvSpPr/>
          <p:nvPr/>
        </p:nvSpPr>
        <p:spPr>
          <a:xfrm>
            <a:off x="1" y="3379269"/>
            <a:ext cx="14630399" cy="727234"/>
          </a:xfrm>
          <a:prstGeom prst="rect">
            <a:avLst/>
          </a:prstGeom>
          <a:noFill/>
          <a:ln/>
        </p:spPr>
        <p:txBody>
          <a:bodyPr wrap="none" rtlCol="0" anchor="t"/>
          <a:lstStyle/>
          <a:p>
            <a:pPr marL="0" indent="0" algn="ctr">
              <a:lnSpc>
                <a:spcPts val="4210"/>
              </a:lnSpc>
              <a:buNone/>
            </a:pPr>
            <a:r>
              <a:rPr lang="en-US" sz="2800" b="1" u="sng" dirty="0">
                <a:solidFill>
                  <a:srgbClr val="FFFFFF"/>
                </a:solidFill>
                <a:latin typeface="Nunito" pitchFamily="34" charset="0"/>
                <a:ea typeface="Nunito" pitchFamily="34" charset="-122"/>
                <a:cs typeface="Nunito" pitchFamily="34" charset="-120"/>
              </a:rPr>
              <a:t>Banking System</a:t>
            </a:r>
            <a:endParaRPr lang="en-US" sz="2800" dirty="0"/>
          </a:p>
        </p:txBody>
      </p:sp>
      <p:sp>
        <p:nvSpPr>
          <p:cNvPr id="7" name="Shape 3"/>
          <p:cNvSpPr/>
          <p:nvPr/>
        </p:nvSpPr>
        <p:spPr>
          <a:xfrm>
            <a:off x="2732965" y="4723469"/>
            <a:ext cx="9561671" cy="2328505"/>
          </a:xfrm>
          <a:prstGeom prst="roundRect">
            <a:avLst>
              <a:gd name="adj" fmla="val 16534"/>
            </a:avLst>
          </a:prstGeom>
          <a:solidFill>
            <a:srgbClr val="00002E"/>
          </a:solidFill>
          <a:ln w="53459">
            <a:solidFill>
              <a:srgbClr val="262654"/>
            </a:solidFill>
            <a:prstDash val="solid"/>
          </a:ln>
        </p:spPr>
      </p:sp>
      <p:sp>
        <p:nvSpPr>
          <p:cNvPr id="8" name="Text 4"/>
          <p:cNvSpPr/>
          <p:nvPr/>
        </p:nvSpPr>
        <p:spPr>
          <a:xfrm>
            <a:off x="2801779" y="4921210"/>
            <a:ext cx="4229695" cy="342067"/>
          </a:xfrm>
          <a:prstGeom prst="rect">
            <a:avLst/>
          </a:prstGeom>
          <a:noFill/>
          <a:ln/>
        </p:spPr>
        <p:txBody>
          <a:bodyPr wrap="none" rtlCol="0" anchor="t"/>
          <a:lstStyle/>
          <a:p>
            <a:pPr marL="0" indent="0">
              <a:lnSpc>
                <a:spcPts val="2695"/>
              </a:lnSpc>
              <a:buNone/>
            </a:pPr>
            <a:endParaRPr lang="en-US" sz="1684" dirty="0"/>
          </a:p>
        </p:txBody>
      </p:sp>
      <p:sp>
        <p:nvSpPr>
          <p:cNvPr id="9" name="Text 5"/>
          <p:cNvSpPr/>
          <p:nvPr/>
        </p:nvSpPr>
        <p:spPr>
          <a:xfrm>
            <a:off x="2898343" y="5073901"/>
            <a:ext cx="2232660" cy="334089"/>
          </a:xfrm>
          <a:prstGeom prst="rect">
            <a:avLst/>
          </a:prstGeom>
          <a:noFill/>
          <a:ln/>
        </p:spPr>
        <p:txBody>
          <a:bodyPr wrap="none" rtlCol="0" anchor="t"/>
          <a:lstStyle/>
          <a:p>
            <a:pPr marL="0" indent="0">
              <a:lnSpc>
                <a:spcPts val="2631"/>
              </a:lnSpc>
              <a:buNone/>
            </a:pPr>
            <a:r>
              <a:rPr lang="en-US" sz="2105" b="1" dirty="0">
                <a:solidFill>
                  <a:srgbClr val="FFFFFF"/>
                </a:solidFill>
                <a:latin typeface="Nunito" pitchFamily="34" charset="0"/>
                <a:ea typeface="Nunito" pitchFamily="34" charset="-122"/>
                <a:cs typeface="Nunito" pitchFamily="34" charset="-120"/>
              </a:rPr>
              <a:t>Team: HelloWorld</a:t>
            </a:r>
            <a:endParaRPr lang="en-US" sz="2105" dirty="0"/>
          </a:p>
        </p:txBody>
      </p:sp>
      <p:sp>
        <p:nvSpPr>
          <p:cNvPr id="10" name="Text 6"/>
          <p:cNvSpPr/>
          <p:nvPr/>
        </p:nvSpPr>
        <p:spPr>
          <a:xfrm>
            <a:off x="2706094" y="5522481"/>
            <a:ext cx="3211442" cy="1089411"/>
          </a:xfrm>
          <a:prstGeom prst="rect">
            <a:avLst/>
          </a:prstGeom>
          <a:noFill/>
          <a:ln/>
        </p:spPr>
        <p:txBody>
          <a:bodyPr wrap="none" rtlCol="0" anchor="t"/>
          <a:lstStyle/>
          <a:p>
            <a:pPr marL="0" indent="0">
              <a:lnSpc>
                <a:spcPts val="2631"/>
              </a:lnSpc>
              <a:buNone/>
            </a:pPr>
            <a:r>
              <a:rPr lang="en-US" sz="2000" b="1" dirty="0">
                <a:solidFill>
                  <a:srgbClr val="FFFFFF"/>
                </a:solidFill>
                <a:latin typeface="Nunito" pitchFamily="34" charset="0"/>
                <a:ea typeface="Nunito" pitchFamily="34" charset="-122"/>
                <a:cs typeface="Nunito" pitchFamily="34" charset="-120"/>
              </a:rPr>
              <a:t>Mentor 3: Prof Bhawna D</a:t>
            </a:r>
          </a:p>
          <a:p>
            <a:pPr marL="0" indent="0">
              <a:lnSpc>
                <a:spcPts val="2631"/>
              </a:lnSpc>
              <a:buNone/>
            </a:pPr>
            <a:r>
              <a:rPr lang="en-US" sz="2000" b="1" dirty="0">
                <a:solidFill>
                  <a:srgbClr val="FFFFFF"/>
                </a:solidFill>
                <a:latin typeface="Nunito" pitchFamily="34" charset="0"/>
                <a:ea typeface="Nunito" pitchFamily="34" charset="-122"/>
                <a:cs typeface="Nunito" pitchFamily="34" charset="-120"/>
              </a:rPr>
              <a:t>Mentor </a:t>
            </a:r>
            <a:r>
              <a:rPr lang="en-US" sz="2000" b="1" dirty="0">
                <a:solidFill>
                  <a:srgbClr val="FFFFFF"/>
                </a:solidFill>
                <a:latin typeface="Nunito" pitchFamily="34" charset="0"/>
              </a:rPr>
              <a:t>2: Prof Kalpana M</a:t>
            </a:r>
          </a:p>
          <a:p>
            <a:pPr marL="0" indent="0">
              <a:lnSpc>
                <a:spcPts val="2631"/>
              </a:lnSpc>
              <a:buNone/>
            </a:pPr>
            <a:r>
              <a:rPr lang="en-US" sz="2000" b="1" dirty="0">
                <a:solidFill>
                  <a:srgbClr val="FFFFFF"/>
                </a:solidFill>
                <a:latin typeface="Nunito" pitchFamily="34" charset="0"/>
              </a:rPr>
              <a:t>Mentor 1: Dr A. </a:t>
            </a:r>
            <a:r>
              <a:rPr lang="en-US" sz="2000" b="1" dirty="0" err="1">
                <a:solidFill>
                  <a:srgbClr val="FFFFFF"/>
                </a:solidFill>
                <a:latin typeface="Nunito" pitchFamily="34" charset="0"/>
              </a:rPr>
              <a:t>Pathre</a:t>
            </a:r>
            <a:endParaRPr lang="en-US" sz="2000" dirty="0"/>
          </a:p>
        </p:txBody>
      </p:sp>
      <p:sp>
        <p:nvSpPr>
          <p:cNvPr id="11" name="Text 7"/>
          <p:cNvSpPr/>
          <p:nvPr/>
        </p:nvSpPr>
        <p:spPr>
          <a:xfrm>
            <a:off x="7466767" y="4921210"/>
            <a:ext cx="4361974" cy="342067"/>
          </a:xfrm>
          <a:prstGeom prst="rect">
            <a:avLst/>
          </a:prstGeom>
          <a:noFill/>
          <a:ln/>
        </p:spPr>
        <p:txBody>
          <a:bodyPr wrap="none" rtlCol="0" anchor="t"/>
          <a:lstStyle/>
          <a:p>
            <a:pPr marL="0" indent="0">
              <a:lnSpc>
                <a:spcPts val="2695"/>
              </a:lnSpc>
              <a:buNone/>
            </a:pPr>
            <a:r>
              <a:rPr lang="en-US" dirty="0">
                <a:solidFill>
                  <a:srgbClr val="FFFFFF"/>
                </a:solidFill>
                <a:latin typeface="PT Sans" pitchFamily="34" charset="0"/>
                <a:ea typeface="PT Sans" pitchFamily="34" charset="-122"/>
                <a:cs typeface="PT Sans" pitchFamily="34" charset="-120"/>
              </a:rPr>
              <a:t>Team Members:</a:t>
            </a:r>
            <a:endParaRPr lang="en-US" dirty="0"/>
          </a:p>
        </p:txBody>
      </p:sp>
      <p:sp>
        <p:nvSpPr>
          <p:cNvPr id="12" name="Text 8"/>
          <p:cNvSpPr/>
          <p:nvPr/>
        </p:nvSpPr>
        <p:spPr>
          <a:xfrm>
            <a:off x="7740372" y="5391507"/>
            <a:ext cx="4088368" cy="1204317"/>
          </a:xfrm>
          <a:prstGeom prst="rect">
            <a:avLst/>
          </a:prstGeom>
          <a:noFill/>
          <a:ln/>
        </p:spPr>
        <p:txBody>
          <a:bodyPr wrap="none" rtlCol="0" anchor="t"/>
          <a:lstStyle/>
          <a:p>
            <a:pPr marL="342900" indent="-342900" algn="l">
              <a:lnSpc>
                <a:spcPts val="2156"/>
              </a:lnSpc>
              <a:buSzPct val="100000"/>
              <a:buChar char="•"/>
            </a:pPr>
            <a:r>
              <a:rPr lang="en-US" dirty="0">
                <a:solidFill>
                  <a:srgbClr val="FFFFFF"/>
                </a:solidFill>
                <a:latin typeface="PT Sans" pitchFamily="34" charset="0"/>
                <a:ea typeface="PT Sans" pitchFamily="34" charset="-122"/>
                <a:cs typeface="PT Sans" pitchFamily="34" charset="-120"/>
              </a:rPr>
              <a:t>Vishwasjeet Kr Gupta </a:t>
            </a:r>
            <a:r>
              <a:rPr lang="en-US" sz="1400" dirty="0">
                <a:solidFill>
                  <a:srgbClr val="FFFFFF"/>
                </a:solidFill>
                <a:latin typeface="PT Sans" pitchFamily="34" charset="0"/>
                <a:ea typeface="PT Sans" pitchFamily="34" charset="-122"/>
                <a:cs typeface="PT Sans" pitchFamily="34" charset="-120"/>
              </a:rPr>
              <a:t>(Leader- 0131CS221225)</a:t>
            </a:r>
          </a:p>
          <a:p>
            <a:pPr marL="342900" indent="-342900">
              <a:lnSpc>
                <a:spcPts val="2156"/>
              </a:lnSpc>
              <a:buSzPct val="100000"/>
              <a:buFontTx/>
              <a:buChar char="•"/>
            </a:pPr>
            <a:r>
              <a:rPr lang="en-US" dirty="0">
                <a:solidFill>
                  <a:srgbClr val="FFFFFF"/>
                </a:solidFill>
                <a:latin typeface="PT Sans" pitchFamily="34" charset="0"/>
                <a:ea typeface="PT Sans" pitchFamily="34" charset="-122"/>
                <a:cs typeface="PT Sans" pitchFamily="34" charset="-120"/>
              </a:rPr>
              <a:t>Sunil Rathore </a:t>
            </a:r>
            <a:r>
              <a:rPr lang="en-US" sz="1400" dirty="0">
                <a:solidFill>
                  <a:srgbClr val="FFFFFF"/>
                </a:solidFill>
                <a:latin typeface="PT Sans" pitchFamily="34" charset="0"/>
                <a:ea typeface="PT Sans" pitchFamily="34" charset="-122"/>
                <a:cs typeface="PT Sans" pitchFamily="34" charset="-120"/>
              </a:rPr>
              <a:t>(0131CS221208)</a:t>
            </a:r>
          </a:p>
          <a:p>
            <a:pPr marL="342900" indent="-342900">
              <a:lnSpc>
                <a:spcPts val="2156"/>
              </a:lnSpc>
              <a:buSzPct val="100000"/>
              <a:buFontTx/>
              <a:buChar char="•"/>
            </a:pPr>
            <a:r>
              <a:rPr lang="en-US" dirty="0">
                <a:solidFill>
                  <a:srgbClr val="FFFFFF"/>
                </a:solidFill>
                <a:latin typeface="PT Sans" pitchFamily="34" charset="0"/>
                <a:ea typeface="PT Sans" pitchFamily="34" charset="-122"/>
                <a:cs typeface="PT Sans" pitchFamily="34" charset="-120"/>
              </a:rPr>
              <a:t>Ram Vinay Kumar </a:t>
            </a:r>
            <a:r>
              <a:rPr lang="en-US" sz="1400" dirty="0">
                <a:solidFill>
                  <a:srgbClr val="FFFFFF"/>
                </a:solidFill>
                <a:latin typeface="PT Sans" pitchFamily="34" charset="0"/>
                <a:ea typeface="PT Sans" pitchFamily="34" charset="-122"/>
                <a:cs typeface="PT Sans" pitchFamily="34" charset="-120"/>
              </a:rPr>
              <a:t>(LE)</a:t>
            </a:r>
          </a:p>
          <a:p>
            <a:pPr marL="342900" indent="-342900">
              <a:lnSpc>
                <a:spcPts val="2156"/>
              </a:lnSpc>
              <a:buSzPct val="100000"/>
              <a:buFontTx/>
              <a:buChar char="•"/>
            </a:pPr>
            <a:r>
              <a:rPr lang="en-US" dirty="0">
                <a:solidFill>
                  <a:srgbClr val="FFFFFF"/>
                </a:solidFill>
                <a:latin typeface="PT Sans" pitchFamily="34" charset="0"/>
                <a:ea typeface="PT Sans" pitchFamily="34" charset="-122"/>
                <a:cs typeface="PT Sans" pitchFamily="34" charset="-120"/>
              </a:rPr>
              <a:t>Vivek Agarwal </a:t>
            </a:r>
            <a:r>
              <a:rPr lang="en-US" sz="1400" dirty="0">
                <a:solidFill>
                  <a:srgbClr val="FFFFFF"/>
                </a:solidFill>
                <a:latin typeface="PT Sans" pitchFamily="34" charset="0"/>
                <a:ea typeface="PT Sans" pitchFamily="34" charset="-122"/>
                <a:cs typeface="PT Sans" pitchFamily="34" charset="-120"/>
              </a:rPr>
              <a:t>(0131CS221226)</a:t>
            </a:r>
            <a:endParaRPr lang="en-US" sz="1400" dirty="0"/>
          </a:p>
        </p:txBody>
      </p:sp>
      <p:sp>
        <p:nvSpPr>
          <p:cNvPr id="13" name="Text 9"/>
          <p:cNvSpPr/>
          <p:nvPr/>
        </p:nvSpPr>
        <p:spPr>
          <a:xfrm>
            <a:off x="7740372" y="5793462"/>
            <a:ext cx="4088368" cy="273725"/>
          </a:xfrm>
          <a:prstGeom prst="rect">
            <a:avLst/>
          </a:prstGeom>
          <a:noFill/>
          <a:ln/>
        </p:spPr>
        <p:txBody>
          <a:bodyPr wrap="none" rtlCol="0" anchor="t"/>
          <a:lstStyle/>
          <a:p>
            <a:pPr marL="342900" indent="-342900" algn="l">
              <a:lnSpc>
                <a:spcPts val="2156"/>
              </a:lnSpc>
              <a:buSzPct val="100000"/>
              <a:buChar char="•"/>
            </a:pPr>
            <a:endParaRPr lang="en-US" sz="1347" dirty="0"/>
          </a:p>
        </p:txBody>
      </p:sp>
      <p:sp>
        <p:nvSpPr>
          <p:cNvPr id="14" name="Text 10"/>
          <p:cNvSpPr/>
          <p:nvPr/>
        </p:nvSpPr>
        <p:spPr>
          <a:xfrm>
            <a:off x="7740372" y="6195417"/>
            <a:ext cx="4088368" cy="273725"/>
          </a:xfrm>
          <a:prstGeom prst="rect">
            <a:avLst/>
          </a:prstGeom>
          <a:noFill/>
          <a:ln/>
        </p:spPr>
        <p:txBody>
          <a:bodyPr wrap="none" rtlCol="0" anchor="t"/>
          <a:lstStyle/>
          <a:p>
            <a:pPr algn="l">
              <a:lnSpc>
                <a:spcPts val="2156"/>
              </a:lnSpc>
              <a:buSzPct val="100000"/>
            </a:pPr>
            <a:endParaRPr lang="en-US" sz="1347" dirty="0"/>
          </a:p>
        </p:txBody>
      </p:sp>
      <p:sp>
        <p:nvSpPr>
          <p:cNvPr id="15" name="Text 11"/>
          <p:cNvSpPr/>
          <p:nvPr/>
        </p:nvSpPr>
        <p:spPr>
          <a:xfrm>
            <a:off x="7740372" y="6597372"/>
            <a:ext cx="4088368" cy="273725"/>
          </a:xfrm>
          <a:prstGeom prst="rect">
            <a:avLst/>
          </a:prstGeom>
          <a:noFill/>
          <a:ln/>
        </p:spPr>
        <p:txBody>
          <a:bodyPr wrap="none" rtlCol="0" anchor="t"/>
          <a:lstStyle/>
          <a:p>
            <a:pPr marL="342900" indent="-342900" algn="l">
              <a:lnSpc>
                <a:spcPts val="2156"/>
              </a:lnSpc>
              <a:buSzPct val="100000"/>
              <a:buChar char="•"/>
            </a:pPr>
            <a:endParaRPr lang="en-US" sz="1347" dirty="0"/>
          </a:p>
        </p:txBody>
      </p:sp>
      <p:sp>
        <p:nvSpPr>
          <p:cNvPr id="16" name="Text 12"/>
          <p:cNvSpPr/>
          <p:nvPr/>
        </p:nvSpPr>
        <p:spPr>
          <a:xfrm>
            <a:off x="2534364" y="7300912"/>
            <a:ext cx="9561671" cy="342067"/>
          </a:xfrm>
          <a:prstGeom prst="rect">
            <a:avLst/>
          </a:prstGeom>
          <a:noFill/>
          <a:ln/>
        </p:spPr>
        <p:txBody>
          <a:bodyPr wrap="none" rtlCol="0" anchor="t"/>
          <a:lstStyle/>
          <a:p>
            <a:pPr marL="0" indent="0" algn="ctr">
              <a:lnSpc>
                <a:spcPts val="2695"/>
              </a:lnSpc>
              <a:buNone/>
            </a:pPr>
            <a:r>
              <a:rPr lang="en-US" b="1" dirty="0">
                <a:solidFill>
                  <a:srgbClr val="FFFFFF"/>
                </a:solidFill>
                <a:latin typeface="PT Sans" pitchFamily="34" charset="0"/>
                <a:ea typeface="PT Sans" pitchFamily="34" charset="-122"/>
                <a:cs typeface="PT Sans" pitchFamily="34" charset="-120"/>
              </a:rPr>
              <a:t>Department of Computer Science and Engineering</a:t>
            </a:r>
            <a:endParaRPr lang="en-US" dirty="0"/>
          </a:p>
        </p:txBody>
      </p:sp>
      <p:sp>
        <p:nvSpPr>
          <p:cNvPr id="17" name="TextBox 16">
            <a:extLst>
              <a:ext uri="{FF2B5EF4-FFF2-40B4-BE49-F238E27FC236}">
                <a16:creationId xmlns:a16="http://schemas.microsoft.com/office/drawing/2014/main" id="{C0A4F66C-0A60-BEC8-62A0-409A803E4CFF}"/>
              </a:ext>
            </a:extLst>
          </p:cNvPr>
          <p:cNvSpPr txBox="1"/>
          <p:nvPr/>
        </p:nvSpPr>
        <p:spPr>
          <a:xfrm>
            <a:off x="-1" y="3974916"/>
            <a:ext cx="14630399" cy="584775"/>
          </a:xfrm>
          <a:prstGeom prst="rect">
            <a:avLst/>
          </a:prstGeom>
          <a:noFill/>
        </p:spPr>
        <p:txBody>
          <a:bodyPr wrap="square" rtlCol="0">
            <a:spAutoFit/>
          </a:bodyPr>
          <a:lstStyle/>
          <a:p>
            <a:pPr algn="ctr"/>
            <a:r>
              <a:rPr lang="en-US" sz="3200" dirty="0">
                <a:solidFill>
                  <a:srgbClr val="59ABA9"/>
                </a:solidFill>
              </a:rPr>
              <a:t>Phase 3</a:t>
            </a:r>
            <a:endParaRPr lang="en-IN" sz="3200" dirty="0">
              <a:solidFill>
                <a:srgbClr val="59ABA9"/>
              </a:solidFill>
            </a:endParaRPr>
          </a:p>
        </p:txBody>
      </p:sp>
      <p:pic>
        <p:nvPicPr>
          <p:cNvPr id="20" name="Picture 19">
            <a:extLst>
              <a:ext uri="{FF2B5EF4-FFF2-40B4-BE49-F238E27FC236}">
                <a16:creationId xmlns:a16="http://schemas.microsoft.com/office/drawing/2014/main" id="{1E46B72D-3023-CEBB-9010-3F1D29F7362B}"/>
              </a:ext>
            </a:extLst>
          </p:cNvPr>
          <p:cNvPicPr>
            <a:picLocks noChangeAspect="1"/>
          </p:cNvPicPr>
          <p:nvPr/>
        </p:nvPicPr>
        <p:blipFill rotWithShape="1">
          <a:blip r:embed="rId5">
            <a:extLst>
              <a:ext uri="{BEBA8EAE-BF5A-486C-A8C5-ECC9F3942E4B}">
                <a14:imgProps xmlns:a14="http://schemas.microsoft.com/office/drawing/2010/main">
                  <a14:imgLayer r:embed="rId6">
                    <a14:imgEffect>
                      <a14:artisticTexturizer/>
                    </a14:imgEffect>
                    <a14:imgEffect>
                      <a14:brightnessContrast bright="-40000" contrast="40000"/>
                    </a14:imgEffect>
                  </a14:imgLayer>
                </a14:imgProps>
              </a:ext>
            </a:extLst>
          </a:blip>
          <a:srcRect l="14916" t="10515" r="18009" b="16961"/>
          <a:stretch/>
        </p:blipFill>
        <p:spPr>
          <a:xfrm>
            <a:off x="5948752" y="5269716"/>
            <a:ext cx="1712625" cy="1082972"/>
          </a:xfrm>
          <a:prstGeom prst="round2DiagRect">
            <a:avLst>
              <a:gd name="adj1" fmla="val 16667"/>
              <a:gd name="adj2" fmla="val 45980"/>
            </a:avLst>
          </a:prstGeom>
          <a:ln w="88900" cap="sq">
            <a:solidFill>
              <a:schemeClr val="tx2">
                <a:alpha val="53000"/>
              </a:schemeClr>
            </a:solidFill>
            <a:miter lim="800000"/>
          </a:ln>
          <a:effectLst>
            <a:outerShdw blurRad="254000" algn="tl" rotWithShape="0">
              <a:srgbClr val="000000">
                <a:alpha val="43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888">
            <a:solidFill>
              <a:srgbClr val="262654"/>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pic>
        <p:nvPicPr>
          <p:cNvPr id="21" name="Picture 20">
            <a:extLst>
              <a:ext uri="{FF2B5EF4-FFF2-40B4-BE49-F238E27FC236}">
                <a16:creationId xmlns:a16="http://schemas.microsoft.com/office/drawing/2014/main" id="{0551F2FB-075F-D257-2D06-88F0B2FFC021}"/>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723197" y="6931137"/>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
        <p:nvSpPr>
          <p:cNvPr id="27" name="Text 23"/>
          <p:cNvSpPr/>
          <p:nvPr/>
        </p:nvSpPr>
        <p:spPr>
          <a:xfrm>
            <a:off x="0" y="846091"/>
            <a:ext cx="14630400" cy="459357"/>
          </a:xfrm>
          <a:prstGeom prst="rect">
            <a:avLst/>
          </a:prstGeom>
          <a:noFill/>
          <a:ln/>
        </p:spPr>
        <p:txBody>
          <a:bodyPr wrap="none" rtlCol="0" anchor="t"/>
          <a:lstStyle/>
          <a:p>
            <a:pPr marL="0" indent="0" algn="ctr">
              <a:lnSpc>
                <a:spcPts val="2706"/>
              </a:lnSpc>
              <a:buNone/>
            </a:pPr>
            <a:r>
              <a:rPr lang="en-US" sz="2800" b="1" u="sng" dirty="0">
                <a:solidFill>
                  <a:srgbClr val="48A8E2"/>
                </a:solidFill>
                <a:latin typeface="Nunito" pitchFamily="34" charset="0"/>
                <a:ea typeface="Nunito" pitchFamily="34" charset="-122"/>
                <a:cs typeface="Nunito" pitchFamily="34" charset="-120"/>
              </a:rPr>
              <a:t>Input-Output</a:t>
            </a:r>
            <a:r>
              <a:rPr lang="en-US" sz="2400" b="1" u="sng" dirty="0">
                <a:solidFill>
                  <a:srgbClr val="48A8E2"/>
                </a:solidFill>
                <a:latin typeface="Nunito" pitchFamily="34" charset="0"/>
                <a:ea typeface="Nunito" pitchFamily="34" charset="-122"/>
                <a:cs typeface="Nunito" pitchFamily="34" charset="-120"/>
              </a:rPr>
              <a:t> Flow</a:t>
            </a:r>
            <a:endParaRPr lang="en-US" sz="2400" u="sng" dirty="0"/>
          </a:p>
        </p:txBody>
      </p:sp>
      <p:sp>
        <p:nvSpPr>
          <p:cNvPr id="30" name="TextBox 29">
            <a:extLst>
              <a:ext uri="{FF2B5EF4-FFF2-40B4-BE49-F238E27FC236}">
                <a16:creationId xmlns:a16="http://schemas.microsoft.com/office/drawing/2014/main" id="{4CE41A1B-4F62-5D8B-0B66-297D42522977}"/>
              </a:ext>
            </a:extLst>
          </p:cNvPr>
          <p:cNvSpPr txBox="1"/>
          <p:nvPr/>
        </p:nvSpPr>
        <p:spPr>
          <a:xfrm>
            <a:off x="0" y="268789"/>
            <a:ext cx="14630400" cy="459357"/>
          </a:xfrm>
          <a:prstGeom prst="rect">
            <a:avLst/>
          </a:prstGeom>
          <a:noFill/>
        </p:spPr>
        <p:txBody>
          <a:bodyPr wrap="square">
            <a:spAutoFit/>
          </a:bodyPr>
          <a:lstStyle/>
          <a:p>
            <a:pPr marL="0" indent="0" algn="ctr">
              <a:lnSpc>
                <a:spcPts val="2662"/>
              </a:lnSpc>
              <a:buNone/>
            </a:pPr>
            <a:r>
              <a:rPr lang="en-US" sz="28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800" dirty="0"/>
          </a:p>
        </p:txBody>
      </p:sp>
      <p:sp>
        <p:nvSpPr>
          <p:cNvPr id="6" name="Rectangle: Rounded Corners 5">
            <a:extLst>
              <a:ext uri="{FF2B5EF4-FFF2-40B4-BE49-F238E27FC236}">
                <a16:creationId xmlns:a16="http://schemas.microsoft.com/office/drawing/2014/main" id="{57251EF3-1A8B-4E47-0F38-41F3A532DDDC}"/>
              </a:ext>
            </a:extLst>
          </p:cNvPr>
          <p:cNvSpPr/>
          <p:nvPr/>
        </p:nvSpPr>
        <p:spPr>
          <a:xfrm>
            <a:off x="176517" y="1918779"/>
            <a:ext cx="14277366" cy="5476888"/>
          </a:xfrm>
          <a:prstGeom prst="roundRect">
            <a:avLst/>
          </a:prstGeom>
          <a:no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3BA01FDF-EAFE-26B8-2029-84318EA969EC}"/>
              </a:ext>
            </a:extLst>
          </p:cNvPr>
          <p:cNvSpPr/>
          <p:nvPr/>
        </p:nvSpPr>
        <p:spPr>
          <a:xfrm>
            <a:off x="1271777" y="2647240"/>
            <a:ext cx="7749613" cy="4277033"/>
          </a:xfrm>
          <a:prstGeom prst="roundRect">
            <a:avLst/>
          </a:prstGeom>
          <a:solidFill>
            <a:schemeClr val="tx1">
              <a:alpha val="45000"/>
            </a:schemeClr>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TextBox 11">
            <a:extLst>
              <a:ext uri="{FF2B5EF4-FFF2-40B4-BE49-F238E27FC236}">
                <a16:creationId xmlns:a16="http://schemas.microsoft.com/office/drawing/2014/main" id="{7C5B3445-F359-BBBF-9F61-E23301E8F536}"/>
              </a:ext>
            </a:extLst>
          </p:cNvPr>
          <p:cNvSpPr txBox="1"/>
          <p:nvPr/>
        </p:nvSpPr>
        <p:spPr>
          <a:xfrm>
            <a:off x="468006" y="1897820"/>
            <a:ext cx="13830830" cy="707886"/>
          </a:xfrm>
          <a:prstGeom prst="rect">
            <a:avLst/>
          </a:prstGeom>
          <a:noFill/>
        </p:spPr>
        <p:txBody>
          <a:bodyPr wrap="square" rtlCol="0">
            <a:spAutoFit/>
          </a:bodyPr>
          <a:lstStyle/>
          <a:p>
            <a:pPr algn="ctr"/>
            <a:r>
              <a:rPr lang="en-US" sz="4000" dirty="0">
                <a:solidFill>
                  <a:srgbClr val="FFFF00"/>
                </a:solidFill>
              </a:rPr>
              <a:t>Transaction History</a:t>
            </a:r>
            <a:endParaRPr lang="en-IN" sz="4000" dirty="0">
              <a:solidFill>
                <a:srgbClr val="FFFF00"/>
              </a:solidFill>
            </a:endParaRPr>
          </a:p>
        </p:txBody>
      </p:sp>
      <p:sp>
        <p:nvSpPr>
          <p:cNvPr id="13" name="TextBox 12">
            <a:extLst>
              <a:ext uri="{FF2B5EF4-FFF2-40B4-BE49-F238E27FC236}">
                <a16:creationId xmlns:a16="http://schemas.microsoft.com/office/drawing/2014/main" id="{206411A1-40DD-507C-1054-1C263A30CAF7}"/>
              </a:ext>
            </a:extLst>
          </p:cNvPr>
          <p:cNvSpPr txBox="1"/>
          <p:nvPr/>
        </p:nvSpPr>
        <p:spPr>
          <a:xfrm>
            <a:off x="1448294" y="3575951"/>
            <a:ext cx="7749613" cy="2862322"/>
          </a:xfrm>
          <a:prstGeom prst="rect">
            <a:avLst/>
          </a:prstGeom>
          <a:noFill/>
        </p:spPr>
        <p:txBody>
          <a:bodyPr wrap="square" rtlCol="0">
            <a:spAutoFit/>
          </a:bodyPr>
          <a:lstStyle/>
          <a:p>
            <a:r>
              <a:rPr lang="en-US" dirty="0">
                <a:solidFill>
                  <a:schemeClr val="bg1"/>
                </a:solidFill>
              </a:rPr>
              <a:t>Your Transaction Details:</a:t>
            </a:r>
          </a:p>
          <a:p>
            <a:r>
              <a:rPr lang="en-US" dirty="0">
                <a:solidFill>
                  <a:schemeClr val="bg1"/>
                </a:solidFill>
              </a:rPr>
              <a:t>      Date                    Transaction Type          Amount        Charge           Balance</a:t>
            </a:r>
          </a:p>
          <a:p>
            <a:r>
              <a:rPr lang="en-US" dirty="0">
                <a:solidFill>
                  <a:schemeClr val="bg1"/>
                </a:solidFill>
              </a:rPr>
              <a:t>1. 05/12/2023          Deposit                         50000                 0                  50000</a:t>
            </a:r>
          </a:p>
          <a:p>
            <a:r>
              <a:rPr lang="en-US" dirty="0">
                <a:solidFill>
                  <a:schemeClr val="bg1"/>
                </a:solidFill>
              </a:rPr>
              <a:t>2. 05/12/2023          Withdrawal                  10000                 0                  40000</a:t>
            </a:r>
          </a:p>
          <a:p>
            <a:r>
              <a:rPr lang="en-US" dirty="0">
                <a:solidFill>
                  <a:schemeClr val="bg1"/>
                </a:solidFill>
              </a:rPr>
              <a:t>3. 05/12/2023          Transfer                           5000                 0                  35000</a:t>
            </a:r>
            <a:endParaRPr lang="en-IN" dirty="0">
              <a:solidFill>
                <a:schemeClr val="bg1"/>
              </a:solidFill>
            </a:endParaRPr>
          </a:p>
          <a:p>
            <a:r>
              <a:rPr lang="en-US" dirty="0">
                <a:solidFill>
                  <a:schemeClr val="bg1"/>
                </a:solidFill>
              </a:rPr>
              <a:t>4. 05/12/2023          Transfer(other bank)   10000                 5                  24995</a:t>
            </a:r>
          </a:p>
          <a:p>
            <a:endParaRPr lang="en-US" dirty="0">
              <a:solidFill>
                <a:schemeClr val="bg1"/>
              </a:solidFill>
            </a:endParaRPr>
          </a:p>
          <a:p>
            <a:endParaRPr lang="en-IN" dirty="0">
              <a:solidFill>
                <a:schemeClr val="bg1"/>
              </a:solidFill>
            </a:endParaRPr>
          </a:p>
          <a:p>
            <a:endParaRPr lang="en-IN" dirty="0">
              <a:solidFill>
                <a:schemeClr val="bg1"/>
              </a:solidFill>
            </a:endParaRPr>
          </a:p>
          <a:p>
            <a:endParaRPr lang="en-IN" dirty="0">
              <a:solidFill>
                <a:schemeClr val="bg1"/>
              </a:solidFill>
            </a:endParaRPr>
          </a:p>
        </p:txBody>
      </p:sp>
      <p:sp>
        <p:nvSpPr>
          <p:cNvPr id="14" name="Rectangle: Rounded Corners 13">
            <a:extLst>
              <a:ext uri="{FF2B5EF4-FFF2-40B4-BE49-F238E27FC236}">
                <a16:creationId xmlns:a16="http://schemas.microsoft.com/office/drawing/2014/main" id="{B397D6A5-6BED-59D9-F0CA-50DB02C20279}"/>
              </a:ext>
            </a:extLst>
          </p:cNvPr>
          <p:cNvSpPr/>
          <p:nvPr/>
        </p:nvSpPr>
        <p:spPr>
          <a:xfrm>
            <a:off x="9700063" y="2558723"/>
            <a:ext cx="3423789" cy="4336425"/>
          </a:xfrm>
          <a:prstGeom prst="roundRect">
            <a:avLst/>
          </a:prstGeom>
          <a:solidFill>
            <a:schemeClr val="tx1">
              <a:alpha val="4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TextBox 16">
            <a:extLst>
              <a:ext uri="{FF2B5EF4-FFF2-40B4-BE49-F238E27FC236}">
                <a16:creationId xmlns:a16="http://schemas.microsoft.com/office/drawing/2014/main" id="{512E3FDF-C0E7-2A29-7DFC-5DA24B64D539}"/>
              </a:ext>
            </a:extLst>
          </p:cNvPr>
          <p:cNvSpPr txBox="1"/>
          <p:nvPr/>
        </p:nvSpPr>
        <p:spPr>
          <a:xfrm>
            <a:off x="9905692" y="3572773"/>
            <a:ext cx="3423789" cy="2308324"/>
          </a:xfrm>
          <a:prstGeom prst="rect">
            <a:avLst/>
          </a:prstGeom>
          <a:noFill/>
        </p:spPr>
        <p:txBody>
          <a:bodyPr wrap="square" rtlCol="0">
            <a:spAutoFit/>
          </a:bodyPr>
          <a:lstStyle/>
          <a:p>
            <a:r>
              <a:rPr lang="en-US" dirty="0">
                <a:solidFill>
                  <a:schemeClr val="bg1"/>
                </a:solidFill>
              </a:rPr>
              <a:t>Account Summary:</a:t>
            </a:r>
          </a:p>
          <a:p>
            <a:r>
              <a:rPr lang="en-US" dirty="0">
                <a:solidFill>
                  <a:schemeClr val="bg1"/>
                </a:solidFill>
              </a:rPr>
              <a:t>Name: Rahul Kumar</a:t>
            </a:r>
          </a:p>
          <a:p>
            <a:r>
              <a:rPr lang="en-US" dirty="0">
                <a:solidFill>
                  <a:schemeClr val="bg1"/>
                </a:solidFill>
              </a:rPr>
              <a:t>A/c No.: 57020368923647</a:t>
            </a:r>
          </a:p>
          <a:p>
            <a:r>
              <a:rPr lang="en-US" dirty="0">
                <a:solidFill>
                  <a:schemeClr val="bg1"/>
                </a:solidFill>
              </a:rPr>
              <a:t>IFSC: IBL005710</a:t>
            </a:r>
          </a:p>
          <a:p>
            <a:endParaRPr lang="en-IN" dirty="0">
              <a:solidFill>
                <a:schemeClr val="bg1"/>
              </a:solidFill>
            </a:endParaRPr>
          </a:p>
          <a:p>
            <a:r>
              <a:rPr lang="en-US" dirty="0">
                <a:solidFill>
                  <a:schemeClr val="bg1"/>
                </a:solidFill>
              </a:rPr>
              <a:t>Maintenance Charge: 0</a:t>
            </a:r>
          </a:p>
          <a:p>
            <a:r>
              <a:rPr lang="en-US" dirty="0">
                <a:solidFill>
                  <a:schemeClr val="bg1"/>
                </a:solidFill>
              </a:rPr>
              <a:t>Total Balance: 24995</a:t>
            </a:r>
          </a:p>
          <a:p>
            <a:endParaRPr lang="en-IN" dirty="0">
              <a:solidFill>
                <a:schemeClr val="bg1"/>
              </a:solidFill>
            </a:endParaRPr>
          </a:p>
        </p:txBody>
      </p:sp>
    </p:spTree>
    <p:extLst>
      <p:ext uri="{BB962C8B-B14F-4D97-AF65-F5344CB8AC3E}">
        <p14:creationId xmlns:p14="http://schemas.microsoft.com/office/powerpoint/2010/main" val="3259446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txBody>
          <a:bodyPr/>
          <a:lstStyle/>
          <a:p>
            <a:endParaRPr lang="en-IN"/>
          </a:p>
        </p:txBody>
      </p:sp>
      <p:pic>
        <p:nvPicPr>
          <p:cNvPr id="4" name="Image 1"/>
          <p:cNvPicPr>
            <a:picLocks noChangeAspect="1"/>
          </p:cNvPicPr>
          <p:nvPr/>
        </p:nvPicPr>
        <p:blipFill>
          <a:blip r:embed="rId4">
            <a:alphaModFix amt="51000"/>
          </a:blip>
          <a:srcRect/>
          <a:stretch/>
        </p:blipFill>
        <p:spPr>
          <a:xfrm>
            <a:off x="1" y="0"/>
            <a:ext cx="14630399" cy="8229600"/>
          </a:xfrm>
          <a:prstGeom prst="rect">
            <a:avLst/>
          </a:prstGeom>
        </p:spPr>
      </p:pic>
      <p:sp>
        <p:nvSpPr>
          <p:cNvPr id="6" name="Text 2"/>
          <p:cNvSpPr/>
          <p:nvPr/>
        </p:nvSpPr>
        <p:spPr>
          <a:xfrm>
            <a:off x="3123833" y="389550"/>
            <a:ext cx="9098280" cy="338138"/>
          </a:xfrm>
          <a:prstGeom prst="rect">
            <a:avLst/>
          </a:prstGeom>
          <a:noFill/>
          <a:ln/>
        </p:spPr>
        <p:txBody>
          <a:bodyPr wrap="none" rtlCol="0" anchor="t"/>
          <a:lstStyle/>
          <a:p>
            <a:pPr marL="0" indent="0" algn="ctr">
              <a:lnSpc>
                <a:spcPts val="2662"/>
              </a:lnSpc>
              <a:buNone/>
            </a:pPr>
            <a:r>
              <a:rPr lang="en-US" sz="2800" b="1" dirty="0">
                <a:solidFill>
                  <a:srgbClr val="FFFFFF"/>
                </a:solidFill>
                <a:latin typeface="Nunito" pitchFamily="34" charset="0"/>
                <a:ea typeface="Nunito" pitchFamily="34" charset="-122"/>
                <a:cs typeface="Nunito" pitchFamily="34" charset="-120"/>
              </a:rPr>
              <a:t>Object-Oriented Programming Methodology Case Study - Banking System</a:t>
            </a:r>
            <a:endParaRPr lang="en-US" sz="2800" dirty="0"/>
          </a:p>
        </p:txBody>
      </p:sp>
      <p:sp>
        <p:nvSpPr>
          <p:cNvPr id="7" name="Text 3"/>
          <p:cNvSpPr/>
          <p:nvPr/>
        </p:nvSpPr>
        <p:spPr>
          <a:xfrm>
            <a:off x="6012069" y="2546033"/>
            <a:ext cx="4330377" cy="405646"/>
          </a:xfrm>
          <a:prstGeom prst="rect">
            <a:avLst/>
          </a:prstGeom>
          <a:noFill/>
          <a:ln/>
        </p:spPr>
        <p:txBody>
          <a:bodyPr wrap="none" rtlCol="0" anchor="t"/>
          <a:lstStyle/>
          <a:p>
            <a:pPr marL="0" indent="0" algn="l">
              <a:lnSpc>
                <a:spcPts val="3195"/>
              </a:lnSpc>
              <a:buNone/>
            </a:pPr>
            <a:r>
              <a:rPr lang="en-US" sz="3200" b="1" dirty="0">
                <a:solidFill>
                  <a:srgbClr val="FFC000"/>
                </a:solidFill>
                <a:latin typeface="Nunito" pitchFamily="34" charset="0"/>
              </a:rPr>
              <a:t>Header Files </a:t>
            </a:r>
            <a:endParaRPr lang="en-US" sz="3200" dirty="0">
              <a:solidFill>
                <a:srgbClr val="FFC000"/>
              </a:solidFill>
            </a:endParaRPr>
          </a:p>
        </p:txBody>
      </p:sp>
      <p:sp>
        <p:nvSpPr>
          <p:cNvPr id="32" name="Rectangle: Rounded Corners 31">
            <a:extLst>
              <a:ext uri="{FF2B5EF4-FFF2-40B4-BE49-F238E27FC236}">
                <a16:creationId xmlns:a16="http://schemas.microsoft.com/office/drawing/2014/main" id="{EEC4664B-EF20-70A8-7D47-69EFA1037007}"/>
              </a:ext>
            </a:extLst>
          </p:cNvPr>
          <p:cNvSpPr/>
          <p:nvPr/>
        </p:nvSpPr>
        <p:spPr>
          <a:xfrm>
            <a:off x="3965282" y="2310955"/>
            <a:ext cx="6936508" cy="4406250"/>
          </a:xfrm>
          <a:prstGeom prst="roundRect">
            <a:avLst/>
          </a:prstGeom>
          <a:noFill/>
          <a:ln w="57150">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Picture 7">
            <a:extLst>
              <a:ext uri="{FF2B5EF4-FFF2-40B4-BE49-F238E27FC236}">
                <a16:creationId xmlns:a16="http://schemas.microsoft.com/office/drawing/2014/main" id="{94FAEAF8-230A-D3F4-7FA7-849A57F332AA}"/>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763568" y="6861748"/>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pic>
        <p:nvPicPr>
          <p:cNvPr id="11" name="Picture 10">
            <a:extLst>
              <a:ext uri="{FF2B5EF4-FFF2-40B4-BE49-F238E27FC236}">
                <a16:creationId xmlns:a16="http://schemas.microsoft.com/office/drawing/2014/main" id="{75FFB919-D755-3EC9-4741-164DAC234073}"/>
              </a:ext>
            </a:extLst>
          </p:cNvPr>
          <p:cNvPicPr>
            <a:picLocks noChangeAspect="1"/>
          </p:cNvPicPr>
          <p:nvPr/>
        </p:nvPicPr>
        <p:blipFill rotWithShape="1">
          <a:blip r:embed="rId7">
            <a:extLst>
              <a:ext uri="{BEBA8EAE-BF5A-486C-A8C5-ECC9F3942E4B}">
                <a14:imgProps xmlns:a14="http://schemas.microsoft.com/office/drawing/2010/main">
                  <a14:imgLayer r:embed="rId8">
                    <a14:imgEffect>
                      <a14:brightnessContrast bright="4000" contrast="20000"/>
                    </a14:imgEffect>
                  </a14:imgLayer>
                </a14:imgProps>
              </a:ext>
            </a:extLst>
          </a:blip>
          <a:srcRect l="53087" t="35353" r="13042" b="31322"/>
          <a:stretch/>
        </p:blipFill>
        <p:spPr>
          <a:xfrm>
            <a:off x="4460016" y="3083248"/>
            <a:ext cx="5947040" cy="3355751"/>
          </a:xfrm>
          <a:prstGeom prst="rect">
            <a:avLst/>
          </a:prstGeom>
          <a:ln w="76200" cap="sq" cmpd="thickThin">
            <a:solidFill>
              <a:srgbClr val="000000"/>
            </a:solidFill>
            <a:prstDash val="solid"/>
            <a:miter lim="800000"/>
          </a:ln>
          <a:effectLst>
            <a:innerShdw blurRad="76200">
              <a:srgbClr val="000000"/>
            </a:innerShdw>
          </a:effectLst>
        </p:spPr>
      </p:pic>
      <p:sp>
        <p:nvSpPr>
          <p:cNvPr id="17" name="TextBox 16">
            <a:extLst>
              <a:ext uri="{FF2B5EF4-FFF2-40B4-BE49-F238E27FC236}">
                <a16:creationId xmlns:a16="http://schemas.microsoft.com/office/drawing/2014/main" id="{18065516-492E-9D0C-F4E3-C4669CF40F17}"/>
              </a:ext>
            </a:extLst>
          </p:cNvPr>
          <p:cNvSpPr txBox="1"/>
          <p:nvPr/>
        </p:nvSpPr>
        <p:spPr>
          <a:xfrm>
            <a:off x="3532912" y="1109092"/>
            <a:ext cx="7398326" cy="474745"/>
          </a:xfrm>
          <a:prstGeom prst="rect">
            <a:avLst/>
          </a:prstGeom>
          <a:noFill/>
        </p:spPr>
        <p:txBody>
          <a:bodyPr wrap="square">
            <a:spAutoFit/>
          </a:bodyPr>
          <a:lstStyle/>
          <a:p>
            <a:pPr marL="0" indent="0" algn="ctr">
              <a:lnSpc>
                <a:spcPts val="2706"/>
              </a:lnSpc>
              <a:buNone/>
            </a:pPr>
            <a:r>
              <a:rPr lang="en-US" sz="3200" b="1" u="sng" dirty="0">
                <a:solidFill>
                  <a:srgbClr val="59ABA9"/>
                </a:solidFill>
                <a:latin typeface="Nunito" pitchFamily="34" charset="0"/>
                <a:ea typeface="Nunito" pitchFamily="34" charset="-122"/>
                <a:cs typeface="Nunito" pitchFamily="34" charset="-120"/>
              </a:rPr>
              <a:t>Program Structure</a:t>
            </a:r>
            <a:endParaRPr lang="en-US" sz="3200" u="sng" dirty="0">
              <a:solidFill>
                <a:srgbClr val="59ABA9"/>
              </a:solidFill>
            </a:endParaRPr>
          </a:p>
        </p:txBody>
      </p:sp>
    </p:spTree>
    <p:extLst>
      <p:ext uri="{BB962C8B-B14F-4D97-AF65-F5344CB8AC3E}">
        <p14:creationId xmlns:p14="http://schemas.microsoft.com/office/powerpoint/2010/main" val="3507172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sp>
      <p:pic>
        <p:nvPicPr>
          <p:cNvPr id="4" name="Image 1"/>
          <p:cNvPicPr>
            <a:picLocks noChangeAspect="1"/>
          </p:cNvPicPr>
          <p:nvPr/>
        </p:nvPicPr>
        <p:blipFill>
          <a:blip r:embed="rId4"/>
          <a:srcRect/>
          <a:stretch/>
        </p:blipFill>
        <p:spPr>
          <a:xfrm>
            <a:off x="0" y="0"/>
            <a:ext cx="14630399" cy="8229600"/>
          </a:xfrm>
          <a:prstGeom prst="rect">
            <a:avLst/>
          </a:prstGeom>
        </p:spPr>
      </p:pic>
      <p:sp>
        <p:nvSpPr>
          <p:cNvPr id="6" name="Text 2"/>
          <p:cNvSpPr/>
          <p:nvPr/>
        </p:nvSpPr>
        <p:spPr>
          <a:xfrm>
            <a:off x="2812912" y="301942"/>
            <a:ext cx="9098280" cy="338138"/>
          </a:xfrm>
          <a:prstGeom prst="rect">
            <a:avLst/>
          </a:prstGeom>
          <a:noFill/>
          <a:ln/>
        </p:spPr>
        <p:txBody>
          <a:bodyPr wrap="none" rtlCol="0" anchor="t"/>
          <a:lstStyle/>
          <a:p>
            <a:pPr marL="0" indent="0" algn="ctr">
              <a:lnSpc>
                <a:spcPts val="2662"/>
              </a:lnSpc>
              <a:buNone/>
            </a:pPr>
            <a:r>
              <a:rPr lang="en-US" sz="24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400" dirty="0"/>
          </a:p>
        </p:txBody>
      </p:sp>
      <p:sp>
        <p:nvSpPr>
          <p:cNvPr id="7" name="Text 3"/>
          <p:cNvSpPr/>
          <p:nvPr/>
        </p:nvSpPr>
        <p:spPr>
          <a:xfrm>
            <a:off x="4925699" y="970513"/>
            <a:ext cx="4933918" cy="405646"/>
          </a:xfrm>
          <a:prstGeom prst="rect">
            <a:avLst/>
          </a:prstGeom>
          <a:noFill/>
          <a:ln/>
        </p:spPr>
        <p:txBody>
          <a:bodyPr wrap="none" rtlCol="0" anchor="t"/>
          <a:lstStyle/>
          <a:p>
            <a:pPr marL="0" indent="0" algn="ctr">
              <a:lnSpc>
                <a:spcPts val="2706"/>
              </a:lnSpc>
              <a:buNone/>
            </a:pPr>
            <a:r>
              <a:rPr lang="en-US" sz="3200" b="1" u="sng" dirty="0">
                <a:solidFill>
                  <a:srgbClr val="59ABA9"/>
                </a:solidFill>
                <a:latin typeface="Nunito" pitchFamily="34" charset="0"/>
                <a:ea typeface="Nunito" pitchFamily="34" charset="-122"/>
                <a:cs typeface="Nunito" pitchFamily="34" charset="-120"/>
              </a:rPr>
              <a:t>Program Structure</a:t>
            </a:r>
            <a:endParaRPr lang="en-US" sz="3200" u="sng" dirty="0">
              <a:solidFill>
                <a:srgbClr val="59ABA9"/>
              </a:solidFill>
            </a:endParaRPr>
          </a:p>
        </p:txBody>
      </p:sp>
      <p:pic>
        <p:nvPicPr>
          <p:cNvPr id="32" name="Picture 31">
            <a:extLst>
              <a:ext uri="{FF2B5EF4-FFF2-40B4-BE49-F238E27FC236}">
                <a16:creationId xmlns:a16="http://schemas.microsoft.com/office/drawing/2014/main" id="{6EFFB050-9BA6-5744-CD29-EAD32153C74D}"/>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l="2363" r="4368" b="3020"/>
          <a:stretch/>
        </p:blipFill>
        <p:spPr>
          <a:xfrm>
            <a:off x="885576" y="2702676"/>
            <a:ext cx="4045187" cy="3389856"/>
          </a:xfrm>
          <a:prstGeom prst="rect">
            <a:avLst/>
          </a:prstGeom>
          <a:solidFill>
            <a:srgbClr val="FFFFFF">
              <a:shade val="85000"/>
            </a:srgbClr>
          </a:solidFill>
          <a:ln w="76200" cap="sq">
            <a:solidFill>
              <a:schemeClr val="tx1"/>
            </a:solidFill>
            <a:miter lim="800000"/>
          </a:ln>
          <a:effectLst>
            <a:outerShdw blurRad="55000" dist="18000" dir="5400000" algn="tl" rotWithShape="0">
              <a:srgbClr val="000000">
                <a:alpha val="40000"/>
              </a:srgbClr>
            </a:outerShdw>
          </a:effectLst>
        </p:spPr>
      </p:pic>
      <p:sp>
        <p:nvSpPr>
          <p:cNvPr id="34" name="Rectangle: Rounded Corners 33">
            <a:extLst>
              <a:ext uri="{FF2B5EF4-FFF2-40B4-BE49-F238E27FC236}">
                <a16:creationId xmlns:a16="http://schemas.microsoft.com/office/drawing/2014/main" id="{887D2A87-A8C2-66C0-F2F2-1828D1EA6D6C}"/>
              </a:ext>
            </a:extLst>
          </p:cNvPr>
          <p:cNvSpPr/>
          <p:nvPr/>
        </p:nvSpPr>
        <p:spPr>
          <a:xfrm>
            <a:off x="5816338" y="2055043"/>
            <a:ext cx="7522590" cy="4685122"/>
          </a:xfrm>
          <a:prstGeom prst="round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FCE88C69-F08B-69CD-DD99-39C520C007BC}"/>
              </a:ext>
            </a:extLst>
          </p:cNvPr>
          <p:cNvSpPr txBox="1"/>
          <p:nvPr/>
        </p:nvSpPr>
        <p:spPr>
          <a:xfrm>
            <a:off x="5934174" y="2219169"/>
            <a:ext cx="7286918" cy="523220"/>
          </a:xfrm>
          <a:prstGeom prst="rect">
            <a:avLst/>
          </a:prstGeom>
          <a:noFill/>
        </p:spPr>
        <p:txBody>
          <a:bodyPr wrap="square" rtlCol="0">
            <a:spAutoFit/>
          </a:bodyPr>
          <a:lstStyle/>
          <a:p>
            <a:pPr algn="ctr"/>
            <a:r>
              <a:rPr lang="en-US" sz="2800" dirty="0">
                <a:solidFill>
                  <a:schemeClr val="accent4">
                    <a:lumMod val="60000"/>
                    <a:lumOff val="40000"/>
                  </a:schemeClr>
                </a:solidFill>
              </a:rPr>
              <a:t>Bank class</a:t>
            </a:r>
            <a:endParaRPr lang="en-IN" sz="2800" dirty="0">
              <a:solidFill>
                <a:schemeClr val="accent4">
                  <a:lumMod val="60000"/>
                  <a:lumOff val="40000"/>
                </a:schemeClr>
              </a:solidFill>
            </a:endParaRPr>
          </a:p>
        </p:txBody>
      </p:sp>
      <p:sp>
        <p:nvSpPr>
          <p:cNvPr id="36" name="TextBox 35">
            <a:extLst>
              <a:ext uri="{FF2B5EF4-FFF2-40B4-BE49-F238E27FC236}">
                <a16:creationId xmlns:a16="http://schemas.microsoft.com/office/drawing/2014/main" id="{A83EF7E5-DE4A-DD8C-C7F6-899D402E9D58}"/>
              </a:ext>
            </a:extLst>
          </p:cNvPr>
          <p:cNvSpPr txBox="1"/>
          <p:nvPr/>
        </p:nvSpPr>
        <p:spPr>
          <a:xfrm>
            <a:off x="6099142" y="2741211"/>
            <a:ext cx="6975835" cy="4339650"/>
          </a:xfrm>
          <a:prstGeom prst="rect">
            <a:avLst/>
          </a:prstGeom>
          <a:noFill/>
        </p:spPr>
        <p:txBody>
          <a:bodyPr wrap="square" rtlCol="0">
            <a:spAutoFit/>
          </a:bodyPr>
          <a:lstStyle/>
          <a:p>
            <a:r>
              <a:rPr lang="en-US" sz="2000" dirty="0">
                <a:solidFill>
                  <a:schemeClr val="bg1"/>
                </a:solidFill>
              </a:rPr>
              <a:t>The Bank class stores the details of the bank like the bank’s name, IFSC code, and Address. It has three data members and two member functions. Data members are kept private to ensure security and unauthorized access.</a:t>
            </a:r>
          </a:p>
          <a:p>
            <a:endParaRPr lang="en-US" sz="2000" dirty="0">
              <a:solidFill>
                <a:schemeClr val="bg1"/>
              </a:solidFill>
            </a:endParaRPr>
          </a:p>
          <a:p>
            <a:r>
              <a:rPr lang="en-US" sz="2000" dirty="0">
                <a:solidFill>
                  <a:schemeClr val="bg1"/>
                </a:solidFill>
              </a:rPr>
              <a:t>Data member </a:t>
            </a:r>
            <a:r>
              <a:rPr lang="en-US" sz="2000" dirty="0" err="1">
                <a:solidFill>
                  <a:schemeClr val="bg1"/>
                </a:solidFill>
              </a:rPr>
              <a:t>bank_name</a:t>
            </a:r>
            <a:r>
              <a:rPr lang="en-US" sz="2000" dirty="0">
                <a:solidFill>
                  <a:schemeClr val="bg1"/>
                </a:solidFill>
              </a:rPr>
              <a:t> stores the name of the bank, </a:t>
            </a:r>
            <a:r>
              <a:rPr lang="en-US" sz="2000" dirty="0" err="1">
                <a:solidFill>
                  <a:schemeClr val="bg1"/>
                </a:solidFill>
              </a:rPr>
              <a:t>bank_IFSC</a:t>
            </a:r>
            <a:r>
              <a:rPr lang="en-US" sz="2000" dirty="0">
                <a:solidFill>
                  <a:schemeClr val="bg1"/>
                </a:solidFill>
              </a:rPr>
              <a:t> stores the IFSC Code, and </a:t>
            </a:r>
            <a:r>
              <a:rPr lang="en-US" sz="2000" dirty="0" err="1">
                <a:solidFill>
                  <a:schemeClr val="bg1"/>
                </a:solidFill>
              </a:rPr>
              <a:t>bank_address</a:t>
            </a:r>
            <a:r>
              <a:rPr lang="en-US" sz="2000" dirty="0">
                <a:solidFill>
                  <a:schemeClr val="bg1"/>
                </a:solidFill>
              </a:rPr>
              <a:t> stores the address of the bank.</a:t>
            </a:r>
          </a:p>
          <a:p>
            <a:endParaRPr lang="en-US" sz="2000" dirty="0">
              <a:solidFill>
                <a:schemeClr val="bg1"/>
              </a:solidFill>
            </a:endParaRPr>
          </a:p>
          <a:p>
            <a:r>
              <a:rPr lang="en-US" sz="2000" dirty="0">
                <a:solidFill>
                  <a:schemeClr val="bg1"/>
                </a:solidFill>
              </a:rPr>
              <a:t>Member function </a:t>
            </a:r>
            <a:r>
              <a:rPr lang="en-US" sz="2000" dirty="0" err="1">
                <a:solidFill>
                  <a:schemeClr val="bg1"/>
                </a:solidFill>
              </a:rPr>
              <a:t>welcomeMessage</a:t>
            </a:r>
            <a:r>
              <a:rPr lang="en-US" sz="2000" dirty="0">
                <a:solidFill>
                  <a:schemeClr val="bg1"/>
                </a:solidFill>
              </a:rPr>
              <a:t>() displays the welcome screen and front page and the member function </a:t>
            </a:r>
            <a:r>
              <a:rPr lang="en-US" sz="2000" dirty="0" err="1">
                <a:solidFill>
                  <a:schemeClr val="bg1"/>
                </a:solidFill>
              </a:rPr>
              <a:t>userTypeMenu</a:t>
            </a:r>
            <a:r>
              <a:rPr lang="en-US" sz="2000" dirty="0">
                <a:solidFill>
                  <a:schemeClr val="bg1"/>
                </a:solidFill>
              </a:rPr>
              <a:t>() displays the first menu to select the user type.</a:t>
            </a:r>
          </a:p>
          <a:p>
            <a:endParaRPr lang="en-IN" dirty="0">
              <a:solidFill>
                <a:schemeClr val="bg1"/>
              </a:solidFill>
            </a:endParaRPr>
          </a:p>
          <a:p>
            <a:endParaRPr lang="en-IN" dirty="0">
              <a:solidFill>
                <a:schemeClr val="bg1"/>
              </a:solidFill>
            </a:endParaRPr>
          </a:p>
        </p:txBody>
      </p:sp>
      <p:pic>
        <p:nvPicPr>
          <p:cNvPr id="40" name="Picture 39">
            <a:extLst>
              <a:ext uri="{FF2B5EF4-FFF2-40B4-BE49-F238E27FC236}">
                <a16:creationId xmlns:a16="http://schemas.microsoft.com/office/drawing/2014/main" id="{0E528AE1-A7E7-751A-3647-B7BDEFA18E62}"/>
              </a:ext>
            </a:extLst>
          </p:cNvPr>
          <p:cNvPicPr>
            <a:picLocks noChangeAspect="1"/>
          </p:cNvPicPr>
          <p:nvPr/>
        </p:nvPicPr>
        <p:blipFill rotWithShape="1">
          <a:blip r:embed="rId7">
            <a:alphaModFix/>
            <a:extLst>
              <a:ext uri="{BEBA8EAE-BF5A-486C-A8C5-ECC9F3942E4B}">
                <a14:imgProps xmlns:a14="http://schemas.microsoft.com/office/drawing/2010/main">
                  <a14:imgLayer r:embed="rId8">
                    <a14:imgEffect>
                      <a14:artisticTexturizer/>
                    </a14:imgEffect>
                    <a14:imgEffect>
                      <a14:brightnessContrast bright="-40000" contrast="20000"/>
                    </a14:imgEffect>
                  </a14:imgLayer>
                </a14:imgProps>
              </a:ext>
            </a:extLst>
          </a:blip>
          <a:srcRect l="14916" t="10515" r="18009" b="16961"/>
          <a:stretch/>
        </p:blipFill>
        <p:spPr>
          <a:xfrm>
            <a:off x="12836319" y="6904291"/>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sp>
      <p:pic>
        <p:nvPicPr>
          <p:cNvPr id="4" name="Image 1"/>
          <p:cNvPicPr>
            <a:picLocks noChangeAspect="1"/>
          </p:cNvPicPr>
          <p:nvPr/>
        </p:nvPicPr>
        <p:blipFill>
          <a:blip r:embed="rId4"/>
          <a:srcRect/>
          <a:stretch/>
        </p:blipFill>
        <p:spPr>
          <a:xfrm>
            <a:off x="1" y="0"/>
            <a:ext cx="14630399" cy="8229600"/>
          </a:xfrm>
          <a:prstGeom prst="rect">
            <a:avLst/>
          </a:prstGeom>
        </p:spPr>
      </p:pic>
      <p:sp>
        <p:nvSpPr>
          <p:cNvPr id="6" name="Text 2"/>
          <p:cNvSpPr/>
          <p:nvPr/>
        </p:nvSpPr>
        <p:spPr>
          <a:xfrm>
            <a:off x="2812912" y="301942"/>
            <a:ext cx="9098280" cy="338138"/>
          </a:xfrm>
          <a:prstGeom prst="rect">
            <a:avLst/>
          </a:prstGeom>
          <a:noFill/>
          <a:ln/>
        </p:spPr>
        <p:txBody>
          <a:bodyPr wrap="none" rtlCol="0" anchor="t"/>
          <a:lstStyle/>
          <a:p>
            <a:pPr marL="0" indent="0" algn="ctr">
              <a:lnSpc>
                <a:spcPts val="2662"/>
              </a:lnSpc>
              <a:buNone/>
            </a:pPr>
            <a:r>
              <a:rPr lang="en-US" sz="24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400" dirty="0"/>
          </a:p>
        </p:txBody>
      </p:sp>
      <p:sp>
        <p:nvSpPr>
          <p:cNvPr id="7" name="Text 3"/>
          <p:cNvSpPr/>
          <p:nvPr/>
        </p:nvSpPr>
        <p:spPr>
          <a:xfrm>
            <a:off x="4925699" y="970513"/>
            <a:ext cx="4933918" cy="405646"/>
          </a:xfrm>
          <a:prstGeom prst="rect">
            <a:avLst/>
          </a:prstGeom>
          <a:noFill/>
          <a:ln/>
        </p:spPr>
        <p:txBody>
          <a:bodyPr wrap="none" rtlCol="0" anchor="t"/>
          <a:lstStyle/>
          <a:p>
            <a:pPr marL="0" indent="0" algn="ctr">
              <a:lnSpc>
                <a:spcPts val="2706"/>
              </a:lnSpc>
              <a:buNone/>
            </a:pPr>
            <a:r>
              <a:rPr lang="en-US" sz="3200" b="1" u="sng" dirty="0">
                <a:solidFill>
                  <a:srgbClr val="59ABA9"/>
                </a:solidFill>
                <a:latin typeface="Nunito" pitchFamily="34" charset="0"/>
                <a:ea typeface="Nunito" pitchFamily="34" charset="-122"/>
                <a:cs typeface="Nunito" pitchFamily="34" charset="-120"/>
              </a:rPr>
              <a:t>Program Structure</a:t>
            </a:r>
            <a:endParaRPr lang="en-US" sz="3200" u="sng" dirty="0">
              <a:solidFill>
                <a:srgbClr val="59ABA9"/>
              </a:solidFill>
            </a:endParaRPr>
          </a:p>
        </p:txBody>
      </p:sp>
      <p:sp>
        <p:nvSpPr>
          <p:cNvPr id="34" name="Rectangle: Rounded Corners 33">
            <a:extLst>
              <a:ext uri="{FF2B5EF4-FFF2-40B4-BE49-F238E27FC236}">
                <a16:creationId xmlns:a16="http://schemas.microsoft.com/office/drawing/2014/main" id="{887D2A87-A8C2-66C0-F2F2-1828D1EA6D6C}"/>
              </a:ext>
            </a:extLst>
          </p:cNvPr>
          <p:cNvSpPr/>
          <p:nvPr/>
        </p:nvSpPr>
        <p:spPr>
          <a:xfrm>
            <a:off x="5816338" y="2055043"/>
            <a:ext cx="7522590" cy="4685122"/>
          </a:xfrm>
          <a:prstGeom prst="round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FCE88C69-F08B-69CD-DD99-39C520C007BC}"/>
              </a:ext>
            </a:extLst>
          </p:cNvPr>
          <p:cNvSpPr txBox="1"/>
          <p:nvPr/>
        </p:nvSpPr>
        <p:spPr>
          <a:xfrm>
            <a:off x="5934174" y="2016239"/>
            <a:ext cx="7286918" cy="523220"/>
          </a:xfrm>
          <a:prstGeom prst="rect">
            <a:avLst/>
          </a:prstGeom>
          <a:noFill/>
        </p:spPr>
        <p:txBody>
          <a:bodyPr wrap="square" rtlCol="0">
            <a:spAutoFit/>
          </a:bodyPr>
          <a:lstStyle/>
          <a:p>
            <a:pPr algn="ctr"/>
            <a:r>
              <a:rPr lang="en-US" sz="2800" dirty="0" err="1">
                <a:solidFill>
                  <a:schemeClr val="accent4">
                    <a:lumMod val="60000"/>
                    <a:lumOff val="40000"/>
                  </a:schemeClr>
                </a:solidFill>
              </a:rPr>
              <a:t>NewUser</a:t>
            </a:r>
            <a:r>
              <a:rPr lang="en-US" sz="2800" dirty="0">
                <a:solidFill>
                  <a:schemeClr val="accent4">
                    <a:lumMod val="60000"/>
                    <a:lumOff val="40000"/>
                  </a:schemeClr>
                </a:solidFill>
              </a:rPr>
              <a:t> class</a:t>
            </a:r>
            <a:endParaRPr lang="en-IN" sz="2800" dirty="0">
              <a:solidFill>
                <a:schemeClr val="accent4">
                  <a:lumMod val="60000"/>
                  <a:lumOff val="40000"/>
                </a:schemeClr>
              </a:solidFill>
            </a:endParaRPr>
          </a:p>
        </p:txBody>
      </p:sp>
      <p:sp>
        <p:nvSpPr>
          <p:cNvPr id="36" name="TextBox 35">
            <a:extLst>
              <a:ext uri="{FF2B5EF4-FFF2-40B4-BE49-F238E27FC236}">
                <a16:creationId xmlns:a16="http://schemas.microsoft.com/office/drawing/2014/main" id="{A83EF7E5-DE4A-DD8C-C7F6-899D402E9D58}"/>
              </a:ext>
            </a:extLst>
          </p:cNvPr>
          <p:cNvSpPr txBox="1"/>
          <p:nvPr/>
        </p:nvSpPr>
        <p:spPr>
          <a:xfrm>
            <a:off x="6052011" y="2480095"/>
            <a:ext cx="7286918" cy="4370427"/>
          </a:xfrm>
          <a:prstGeom prst="rect">
            <a:avLst/>
          </a:prstGeom>
          <a:noFill/>
        </p:spPr>
        <p:txBody>
          <a:bodyPr wrap="square" rtlCol="0">
            <a:spAutoFit/>
          </a:bodyPr>
          <a:lstStyle/>
          <a:p>
            <a:r>
              <a:rPr lang="en-US" sz="2000" dirty="0">
                <a:solidFill>
                  <a:schemeClr val="bg1"/>
                </a:solidFill>
              </a:rPr>
              <a:t>The </a:t>
            </a:r>
            <a:r>
              <a:rPr lang="en-US" sz="2000" dirty="0" err="1">
                <a:solidFill>
                  <a:schemeClr val="bg1"/>
                </a:solidFill>
              </a:rPr>
              <a:t>NewUser</a:t>
            </a:r>
            <a:r>
              <a:rPr lang="en-US" sz="2000" dirty="0">
                <a:solidFill>
                  <a:schemeClr val="bg1"/>
                </a:solidFill>
              </a:rPr>
              <a:t> class takes the user details as input and stores it through private data members. It has seven data members and one member function.</a:t>
            </a:r>
          </a:p>
          <a:p>
            <a:r>
              <a:rPr lang="en-US" sz="2000" dirty="0">
                <a:solidFill>
                  <a:schemeClr val="bg1"/>
                </a:solidFill>
              </a:rPr>
              <a:t>- </a:t>
            </a:r>
            <a:r>
              <a:rPr lang="en-US" sz="2000" dirty="0">
                <a:solidFill>
                  <a:schemeClr val="bg1"/>
                </a:solidFill>
                <a:effectLst/>
              </a:rPr>
              <a:t>string </a:t>
            </a:r>
            <a:r>
              <a:rPr lang="en-US" sz="2000" dirty="0" err="1">
                <a:solidFill>
                  <a:schemeClr val="bg1"/>
                </a:solidFill>
                <a:effectLst/>
              </a:rPr>
              <a:t>cName</a:t>
            </a:r>
            <a:r>
              <a:rPr lang="en-US" sz="2000" dirty="0">
                <a:solidFill>
                  <a:schemeClr val="bg1"/>
                </a:solidFill>
              </a:rPr>
              <a:t>       : User’s name</a:t>
            </a:r>
            <a:br>
              <a:rPr lang="en-US" sz="2000" dirty="0">
                <a:solidFill>
                  <a:schemeClr val="bg1"/>
                </a:solidFill>
                <a:effectLst/>
              </a:rPr>
            </a:br>
            <a:r>
              <a:rPr lang="en-US" sz="2000" dirty="0">
                <a:solidFill>
                  <a:schemeClr val="bg1"/>
                </a:solidFill>
                <a:effectLst/>
              </a:rPr>
              <a:t>-  string </a:t>
            </a:r>
            <a:r>
              <a:rPr lang="en-US" sz="2000" dirty="0" err="1">
                <a:solidFill>
                  <a:schemeClr val="bg1"/>
                </a:solidFill>
                <a:effectLst/>
              </a:rPr>
              <a:t>cAge</a:t>
            </a:r>
            <a:r>
              <a:rPr lang="en-US" sz="2000" dirty="0">
                <a:solidFill>
                  <a:schemeClr val="bg1"/>
                </a:solidFill>
                <a:effectLst/>
              </a:rPr>
              <a:t>          : User’s Age</a:t>
            </a:r>
            <a:br>
              <a:rPr lang="en-US" sz="2000" dirty="0">
                <a:solidFill>
                  <a:schemeClr val="bg1"/>
                </a:solidFill>
                <a:effectLst/>
              </a:rPr>
            </a:br>
            <a:r>
              <a:rPr lang="en-US" sz="2000" dirty="0">
                <a:solidFill>
                  <a:schemeClr val="bg1"/>
                </a:solidFill>
                <a:effectLst/>
              </a:rPr>
              <a:t>-  string </a:t>
            </a:r>
            <a:r>
              <a:rPr lang="en-US" sz="2000" dirty="0" err="1">
                <a:solidFill>
                  <a:schemeClr val="bg1"/>
                </a:solidFill>
                <a:effectLst/>
              </a:rPr>
              <a:t>cMob</a:t>
            </a:r>
            <a:r>
              <a:rPr lang="en-US" sz="2000" dirty="0">
                <a:solidFill>
                  <a:schemeClr val="bg1"/>
                </a:solidFill>
                <a:effectLst/>
              </a:rPr>
              <a:t>         </a:t>
            </a:r>
            <a:r>
              <a:rPr lang="en-US" sz="2000" dirty="0">
                <a:solidFill>
                  <a:schemeClr val="bg1"/>
                </a:solidFill>
              </a:rPr>
              <a:t>: User’s mobile number</a:t>
            </a:r>
            <a:endParaRPr lang="en-US" sz="2000" dirty="0">
              <a:solidFill>
                <a:schemeClr val="bg1"/>
              </a:solidFill>
              <a:effectLst/>
            </a:endParaRPr>
          </a:p>
          <a:p>
            <a:r>
              <a:rPr lang="en-US" sz="2000" dirty="0">
                <a:solidFill>
                  <a:schemeClr val="bg1"/>
                </a:solidFill>
              </a:rPr>
              <a:t>- </a:t>
            </a:r>
            <a:r>
              <a:rPr lang="en-US" sz="2000" dirty="0">
                <a:solidFill>
                  <a:schemeClr val="bg1"/>
                </a:solidFill>
                <a:effectLst/>
              </a:rPr>
              <a:t>string </a:t>
            </a:r>
            <a:r>
              <a:rPr lang="en-US" sz="2000" dirty="0" err="1">
                <a:solidFill>
                  <a:schemeClr val="bg1"/>
                </a:solidFill>
                <a:effectLst/>
              </a:rPr>
              <a:t>cDob</a:t>
            </a:r>
            <a:r>
              <a:rPr lang="en-US" sz="2000" dirty="0">
                <a:solidFill>
                  <a:schemeClr val="bg1"/>
                </a:solidFill>
                <a:effectLst/>
              </a:rPr>
              <a:t>           : User’s Date of birth </a:t>
            </a:r>
            <a:br>
              <a:rPr lang="en-US" sz="2000" dirty="0">
                <a:solidFill>
                  <a:schemeClr val="bg1"/>
                </a:solidFill>
                <a:effectLst/>
              </a:rPr>
            </a:br>
            <a:r>
              <a:rPr lang="en-US" sz="2000" dirty="0">
                <a:solidFill>
                  <a:schemeClr val="bg1"/>
                </a:solidFill>
                <a:effectLst/>
              </a:rPr>
              <a:t>-  string </a:t>
            </a:r>
            <a:r>
              <a:rPr lang="en-US" sz="2000" dirty="0" err="1">
                <a:solidFill>
                  <a:schemeClr val="bg1"/>
                </a:solidFill>
                <a:effectLst/>
              </a:rPr>
              <a:t>cPinCode</a:t>
            </a:r>
            <a:r>
              <a:rPr lang="en-US" sz="2000" dirty="0">
                <a:solidFill>
                  <a:schemeClr val="bg1"/>
                </a:solidFill>
                <a:effectLst/>
              </a:rPr>
              <a:t>   : User’s PIN code </a:t>
            </a:r>
            <a:br>
              <a:rPr lang="en-US" sz="2000" dirty="0">
                <a:solidFill>
                  <a:schemeClr val="bg1"/>
                </a:solidFill>
                <a:effectLst/>
              </a:rPr>
            </a:br>
            <a:r>
              <a:rPr lang="en-US" sz="2000" dirty="0">
                <a:solidFill>
                  <a:schemeClr val="bg1"/>
                </a:solidFill>
                <a:effectLst/>
              </a:rPr>
              <a:t>-  string </a:t>
            </a:r>
            <a:r>
              <a:rPr lang="en-US" sz="2000" dirty="0" err="1">
                <a:solidFill>
                  <a:schemeClr val="bg1"/>
                </a:solidFill>
                <a:effectLst/>
              </a:rPr>
              <a:t>cAddress</a:t>
            </a:r>
            <a:r>
              <a:rPr lang="en-US" sz="2000" dirty="0">
                <a:solidFill>
                  <a:schemeClr val="bg1"/>
                </a:solidFill>
                <a:effectLst/>
              </a:rPr>
              <a:t>    : User’s Address</a:t>
            </a:r>
          </a:p>
          <a:p>
            <a:r>
              <a:rPr lang="en-US" sz="2000" dirty="0">
                <a:solidFill>
                  <a:schemeClr val="bg1"/>
                </a:solidFill>
              </a:rPr>
              <a:t>- string </a:t>
            </a:r>
            <a:r>
              <a:rPr lang="en-US" sz="2000" dirty="0" err="1">
                <a:solidFill>
                  <a:schemeClr val="bg1"/>
                </a:solidFill>
              </a:rPr>
              <a:t>cID</a:t>
            </a:r>
            <a:r>
              <a:rPr lang="en-US" sz="2000" dirty="0">
                <a:solidFill>
                  <a:schemeClr val="bg1"/>
                </a:solidFill>
              </a:rPr>
              <a:t>               : User’s Identity card number</a:t>
            </a:r>
          </a:p>
          <a:p>
            <a:endParaRPr lang="en-US" sz="2000" dirty="0">
              <a:solidFill>
                <a:schemeClr val="bg1"/>
              </a:solidFill>
            </a:endParaRPr>
          </a:p>
          <a:p>
            <a:r>
              <a:rPr lang="en-US" sz="2000" dirty="0">
                <a:solidFill>
                  <a:schemeClr val="bg1"/>
                </a:solidFill>
              </a:rPr>
              <a:t>Member function +</a:t>
            </a:r>
            <a:r>
              <a:rPr lang="en-US" sz="2000" dirty="0" err="1">
                <a:solidFill>
                  <a:schemeClr val="bg1"/>
                </a:solidFill>
              </a:rPr>
              <a:t>getPersonalDetails</a:t>
            </a:r>
            <a:r>
              <a:rPr lang="en-US" sz="2000" dirty="0">
                <a:solidFill>
                  <a:schemeClr val="bg1"/>
                </a:solidFill>
              </a:rPr>
              <a:t>() - Takes input from the users and stores it in private data members that are already declared.</a:t>
            </a:r>
            <a:endParaRPr lang="en-IN" sz="2000" dirty="0">
              <a:solidFill>
                <a:schemeClr val="bg1"/>
              </a:solidFill>
            </a:endParaRPr>
          </a:p>
          <a:p>
            <a:endParaRPr lang="en-IN" dirty="0">
              <a:solidFill>
                <a:schemeClr val="bg1"/>
              </a:solidFill>
            </a:endParaRPr>
          </a:p>
        </p:txBody>
      </p:sp>
      <p:pic>
        <p:nvPicPr>
          <p:cNvPr id="40" name="Picture 39">
            <a:extLst>
              <a:ext uri="{FF2B5EF4-FFF2-40B4-BE49-F238E27FC236}">
                <a16:creationId xmlns:a16="http://schemas.microsoft.com/office/drawing/2014/main" id="{0E528AE1-A7E7-751A-3647-B7BDEFA18E62}"/>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723197" y="6960880"/>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pic>
        <p:nvPicPr>
          <p:cNvPr id="12" name="Picture 11">
            <a:extLst>
              <a:ext uri="{FF2B5EF4-FFF2-40B4-BE49-F238E27FC236}">
                <a16:creationId xmlns:a16="http://schemas.microsoft.com/office/drawing/2014/main" id="{CC449EB5-3AF5-F878-230A-A38AC4C43AB3}"/>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40000" contrast="40000"/>
                    </a14:imgEffect>
                  </a14:imgLayer>
                </a14:imgProps>
              </a:ext>
            </a:extLst>
          </a:blip>
          <a:stretch>
            <a:fillRect/>
          </a:stretch>
        </p:blipFill>
        <p:spPr>
          <a:xfrm>
            <a:off x="783974" y="2261886"/>
            <a:ext cx="4141725" cy="4050841"/>
          </a:xfrm>
          <a:prstGeom prst="rect">
            <a:avLst/>
          </a:prstGeom>
          <a:solidFill>
            <a:srgbClr val="FFFFFF">
              <a:shade val="85000"/>
            </a:srgbClr>
          </a:solidFill>
          <a:ln w="88900" cap="sq">
            <a:solidFill>
              <a:schemeClr val="tx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092765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sp>
      <p:pic>
        <p:nvPicPr>
          <p:cNvPr id="4" name="Image 1"/>
          <p:cNvPicPr>
            <a:picLocks noChangeAspect="1"/>
          </p:cNvPicPr>
          <p:nvPr/>
        </p:nvPicPr>
        <p:blipFill>
          <a:blip r:embed="rId4"/>
          <a:srcRect/>
          <a:stretch/>
        </p:blipFill>
        <p:spPr>
          <a:xfrm>
            <a:off x="0" y="0"/>
            <a:ext cx="14630399" cy="8229600"/>
          </a:xfrm>
          <a:prstGeom prst="rect">
            <a:avLst/>
          </a:prstGeom>
        </p:spPr>
      </p:pic>
      <p:sp>
        <p:nvSpPr>
          <p:cNvPr id="6" name="Text 2"/>
          <p:cNvSpPr/>
          <p:nvPr/>
        </p:nvSpPr>
        <p:spPr>
          <a:xfrm>
            <a:off x="2812912" y="301942"/>
            <a:ext cx="9098280" cy="338138"/>
          </a:xfrm>
          <a:prstGeom prst="rect">
            <a:avLst/>
          </a:prstGeom>
          <a:noFill/>
          <a:ln/>
        </p:spPr>
        <p:txBody>
          <a:bodyPr wrap="none" rtlCol="0" anchor="t"/>
          <a:lstStyle/>
          <a:p>
            <a:pPr marL="0" indent="0" algn="ctr">
              <a:lnSpc>
                <a:spcPts val="2662"/>
              </a:lnSpc>
              <a:buNone/>
            </a:pPr>
            <a:r>
              <a:rPr lang="en-US" sz="24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400" dirty="0"/>
          </a:p>
        </p:txBody>
      </p:sp>
      <p:sp>
        <p:nvSpPr>
          <p:cNvPr id="7" name="Text 3"/>
          <p:cNvSpPr/>
          <p:nvPr/>
        </p:nvSpPr>
        <p:spPr>
          <a:xfrm>
            <a:off x="4925699" y="970513"/>
            <a:ext cx="4933918" cy="405646"/>
          </a:xfrm>
          <a:prstGeom prst="rect">
            <a:avLst/>
          </a:prstGeom>
          <a:noFill/>
          <a:ln/>
        </p:spPr>
        <p:txBody>
          <a:bodyPr wrap="none" rtlCol="0" anchor="t"/>
          <a:lstStyle/>
          <a:p>
            <a:pPr marL="0" indent="0" algn="ctr">
              <a:lnSpc>
                <a:spcPts val="2706"/>
              </a:lnSpc>
              <a:buNone/>
            </a:pPr>
            <a:r>
              <a:rPr lang="en-US" sz="3200" b="1" u="sng" dirty="0">
                <a:solidFill>
                  <a:srgbClr val="59ABA9"/>
                </a:solidFill>
                <a:latin typeface="Nunito" pitchFamily="34" charset="0"/>
                <a:ea typeface="Nunito" pitchFamily="34" charset="-122"/>
                <a:cs typeface="Nunito" pitchFamily="34" charset="-120"/>
              </a:rPr>
              <a:t>Program Structure</a:t>
            </a:r>
            <a:endParaRPr lang="en-US" sz="3200" u="sng" dirty="0">
              <a:solidFill>
                <a:srgbClr val="59ABA9"/>
              </a:solidFill>
            </a:endParaRPr>
          </a:p>
        </p:txBody>
      </p:sp>
      <p:sp>
        <p:nvSpPr>
          <p:cNvPr id="34" name="Rectangle: Rounded Corners 33">
            <a:extLst>
              <a:ext uri="{FF2B5EF4-FFF2-40B4-BE49-F238E27FC236}">
                <a16:creationId xmlns:a16="http://schemas.microsoft.com/office/drawing/2014/main" id="{887D2A87-A8C2-66C0-F2F2-1828D1EA6D6C}"/>
              </a:ext>
            </a:extLst>
          </p:cNvPr>
          <p:cNvSpPr/>
          <p:nvPr/>
        </p:nvSpPr>
        <p:spPr>
          <a:xfrm>
            <a:off x="5816338" y="2055043"/>
            <a:ext cx="7522590" cy="4685122"/>
          </a:xfrm>
          <a:prstGeom prst="round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FCE88C69-F08B-69CD-DD99-39C520C007BC}"/>
              </a:ext>
            </a:extLst>
          </p:cNvPr>
          <p:cNvSpPr txBox="1"/>
          <p:nvPr/>
        </p:nvSpPr>
        <p:spPr>
          <a:xfrm>
            <a:off x="5816338" y="2194073"/>
            <a:ext cx="7286918" cy="523220"/>
          </a:xfrm>
          <a:prstGeom prst="rect">
            <a:avLst/>
          </a:prstGeom>
          <a:noFill/>
        </p:spPr>
        <p:txBody>
          <a:bodyPr wrap="square" rtlCol="0">
            <a:spAutoFit/>
          </a:bodyPr>
          <a:lstStyle/>
          <a:p>
            <a:pPr algn="ctr"/>
            <a:r>
              <a:rPr lang="en-US" sz="2800" dirty="0" err="1">
                <a:solidFill>
                  <a:schemeClr val="accent4">
                    <a:lumMod val="60000"/>
                    <a:lumOff val="40000"/>
                  </a:schemeClr>
                </a:solidFill>
              </a:rPr>
              <a:t>ExistingUser</a:t>
            </a:r>
            <a:endParaRPr lang="en-IN" sz="2800" dirty="0">
              <a:solidFill>
                <a:schemeClr val="accent4">
                  <a:lumMod val="60000"/>
                  <a:lumOff val="40000"/>
                </a:schemeClr>
              </a:solidFill>
            </a:endParaRPr>
          </a:p>
        </p:txBody>
      </p:sp>
      <p:sp>
        <p:nvSpPr>
          <p:cNvPr id="36" name="TextBox 35">
            <a:extLst>
              <a:ext uri="{FF2B5EF4-FFF2-40B4-BE49-F238E27FC236}">
                <a16:creationId xmlns:a16="http://schemas.microsoft.com/office/drawing/2014/main" id="{A83EF7E5-DE4A-DD8C-C7F6-899D402E9D58}"/>
              </a:ext>
            </a:extLst>
          </p:cNvPr>
          <p:cNvSpPr txBox="1"/>
          <p:nvPr/>
        </p:nvSpPr>
        <p:spPr>
          <a:xfrm>
            <a:off x="6099142" y="2726506"/>
            <a:ext cx="6975835" cy="4062651"/>
          </a:xfrm>
          <a:prstGeom prst="rect">
            <a:avLst/>
          </a:prstGeom>
          <a:noFill/>
        </p:spPr>
        <p:txBody>
          <a:bodyPr wrap="square" rtlCol="0">
            <a:spAutoFit/>
          </a:bodyPr>
          <a:lstStyle/>
          <a:p>
            <a:r>
              <a:rPr lang="en-US" sz="2000" dirty="0">
                <a:solidFill>
                  <a:schemeClr val="bg1"/>
                </a:solidFill>
              </a:rPr>
              <a:t>The </a:t>
            </a:r>
            <a:r>
              <a:rPr lang="en-US" sz="2000" dirty="0" err="1">
                <a:solidFill>
                  <a:schemeClr val="bg1"/>
                </a:solidFill>
              </a:rPr>
              <a:t>ExistingUser</a:t>
            </a:r>
            <a:r>
              <a:rPr lang="en-US" sz="2000" dirty="0">
                <a:solidFill>
                  <a:schemeClr val="bg1"/>
                </a:solidFill>
              </a:rPr>
              <a:t> class will act for the registered user. It is inherited from the bank class and it has four data members and two member functions member function.</a:t>
            </a:r>
          </a:p>
          <a:p>
            <a:r>
              <a:rPr lang="en-US" sz="2000" dirty="0">
                <a:solidFill>
                  <a:schemeClr val="bg1"/>
                </a:solidFill>
              </a:rPr>
              <a:t>- </a:t>
            </a:r>
            <a:r>
              <a:rPr lang="en-US" sz="2000" dirty="0">
                <a:solidFill>
                  <a:schemeClr val="bg1"/>
                </a:solidFill>
                <a:effectLst/>
              </a:rPr>
              <a:t>string </a:t>
            </a:r>
            <a:r>
              <a:rPr lang="en-US" sz="2000" dirty="0" err="1">
                <a:solidFill>
                  <a:schemeClr val="bg1"/>
                </a:solidFill>
              </a:rPr>
              <a:t>regdAccNo</a:t>
            </a:r>
            <a:r>
              <a:rPr lang="en-US" sz="2000" dirty="0">
                <a:solidFill>
                  <a:schemeClr val="bg1"/>
                </a:solidFill>
              </a:rPr>
              <a:t>  : Registered User Account Number</a:t>
            </a:r>
            <a:br>
              <a:rPr lang="en-US" sz="2000" dirty="0">
                <a:solidFill>
                  <a:schemeClr val="bg1"/>
                </a:solidFill>
                <a:effectLst/>
              </a:rPr>
            </a:br>
            <a:r>
              <a:rPr lang="en-US" sz="2000" dirty="0">
                <a:solidFill>
                  <a:schemeClr val="bg1"/>
                </a:solidFill>
                <a:effectLst/>
              </a:rPr>
              <a:t>-  string </a:t>
            </a:r>
            <a:r>
              <a:rPr lang="en-US" sz="2000" dirty="0" err="1">
                <a:solidFill>
                  <a:schemeClr val="bg1"/>
                </a:solidFill>
              </a:rPr>
              <a:t>regdPswd</a:t>
            </a:r>
            <a:r>
              <a:rPr lang="en-US" sz="2000" dirty="0">
                <a:solidFill>
                  <a:schemeClr val="bg1"/>
                </a:solidFill>
                <a:effectLst/>
              </a:rPr>
              <a:t>   : </a:t>
            </a:r>
            <a:r>
              <a:rPr lang="en-US" sz="2000" dirty="0">
                <a:solidFill>
                  <a:schemeClr val="bg1"/>
                </a:solidFill>
              </a:rPr>
              <a:t>Registered User Login Password </a:t>
            </a:r>
            <a:br>
              <a:rPr lang="en-US" sz="2000" dirty="0">
                <a:solidFill>
                  <a:schemeClr val="bg1"/>
                </a:solidFill>
                <a:effectLst/>
              </a:rPr>
            </a:br>
            <a:r>
              <a:rPr lang="en-US" sz="2000" dirty="0">
                <a:solidFill>
                  <a:schemeClr val="bg1"/>
                </a:solidFill>
                <a:effectLst/>
              </a:rPr>
              <a:t>-  string </a:t>
            </a:r>
            <a:r>
              <a:rPr lang="en-US" sz="2000" dirty="0" err="1">
                <a:solidFill>
                  <a:schemeClr val="bg1"/>
                </a:solidFill>
              </a:rPr>
              <a:t>regdPIN</a:t>
            </a:r>
            <a:r>
              <a:rPr lang="en-US" sz="2000" dirty="0">
                <a:solidFill>
                  <a:schemeClr val="bg1"/>
                </a:solidFill>
                <a:effectLst/>
              </a:rPr>
              <a:t>      </a:t>
            </a:r>
            <a:r>
              <a:rPr lang="en-US" sz="2000" dirty="0">
                <a:solidFill>
                  <a:schemeClr val="bg1"/>
                </a:solidFill>
              </a:rPr>
              <a:t>: Registered User PIN</a:t>
            </a:r>
            <a:endParaRPr lang="en-US" sz="2000" dirty="0">
              <a:solidFill>
                <a:schemeClr val="bg1"/>
              </a:solidFill>
              <a:effectLst/>
            </a:endParaRPr>
          </a:p>
          <a:p>
            <a:r>
              <a:rPr lang="en-US" sz="2000" dirty="0">
                <a:solidFill>
                  <a:schemeClr val="bg1"/>
                </a:solidFill>
              </a:rPr>
              <a:t>- </a:t>
            </a:r>
            <a:r>
              <a:rPr lang="en-US" sz="2000" dirty="0">
                <a:solidFill>
                  <a:schemeClr val="bg1"/>
                </a:solidFill>
                <a:effectLst/>
              </a:rPr>
              <a:t>string </a:t>
            </a:r>
            <a:r>
              <a:rPr lang="en-US" sz="2000" dirty="0" err="1">
                <a:solidFill>
                  <a:schemeClr val="bg1"/>
                </a:solidFill>
              </a:rPr>
              <a:t>regd_IDNo</a:t>
            </a:r>
            <a:r>
              <a:rPr lang="en-US" sz="2000" dirty="0">
                <a:solidFill>
                  <a:schemeClr val="bg1"/>
                </a:solidFill>
                <a:effectLst/>
              </a:rPr>
              <a:t>  : </a:t>
            </a:r>
            <a:r>
              <a:rPr lang="en-US" sz="2000" dirty="0">
                <a:solidFill>
                  <a:schemeClr val="bg1"/>
                </a:solidFill>
              </a:rPr>
              <a:t>Registered User Identity Card Number</a:t>
            </a:r>
            <a:br>
              <a:rPr lang="en-US" sz="2000" dirty="0">
                <a:solidFill>
                  <a:schemeClr val="bg1"/>
                </a:solidFill>
                <a:effectLst/>
              </a:rPr>
            </a:br>
            <a:endParaRPr lang="en-US" sz="2000" dirty="0">
              <a:solidFill>
                <a:schemeClr val="bg1"/>
              </a:solidFill>
              <a:effectLst/>
            </a:endParaRPr>
          </a:p>
          <a:p>
            <a:r>
              <a:rPr lang="en-US" sz="2000" dirty="0">
                <a:solidFill>
                  <a:schemeClr val="bg1"/>
                </a:solidFill>
              </a:rPr>
              <a:t>Member function +</a:t>
            </a:r>
            <a:r>
              <a:rPr lang="en-US" sz="2000" dirty="0" err="1">
                <a:solidFill>
                  <a:schemeClr val="bg1"/>
                </a:solidFill>
              </a:rPr>
              <a:t>getRegdAccDetails</a:t>
            </a:r>
            <a:r>
              <a:rPr lang="en-US" sz="2000" dirty="0">
                <a:solidFill>
                  <a:schemeClr val="bg1"/>
                </a:solidFill>
              </a:rPr>
              <a:t>() Takes input from the registered users and stores it in private data members. These data will be used in the authentication process in the child class.</a:t>
            </a:r>
          </a:p>
          <a:p>
            <a:r>
              <a:rPr lang="en-US" sz="2000" dirty="0">
                <a:solidFill>
                  <a:schemeClr val="bg1"/>
                </a:solidFill>
              </a:rPr>
              <a:t>+</a:t>
            </a:r>
            <a:r>
              <a:rPr lang="en-US" sz="2000" dirty="0" err="1">
                <a:solidFill>
                  <a:schemeClr val="bg1"/>
                </a:solidFill>
              </a:rPr>
              <a:t>getPIN</a:t>
            </a:r>
            <a:r>
              <a:rPr lang="en-US" sz="2000" dirty="0">
                <a:solidFill>
                  <a:schemeClr val="bg1"/>
                </a:solidFill>
              </a:rPr>
              <a:t>() function will take the transaction PIN from the user.</a:t>
            </a:r>
            <a:endParaRPr lang="en-IN" sz="2000" dirty="0">
              <a:solidFill>
                <a:schemeClr val="bg1"/>
              </a:solidFill>
            </a:endParaRPr>
          </a:p>
          <a:p>
            <a:endParaRPr lang="en-IN" dirty="0">
              <a:solidFill>
                <a:schemeClr val="bg1"/>
              </a:solidFill>
            </a:endParaRPr>
          </a:p>
        </p:txBody>
      </p:sp>
      <p:pic>
        <p:nvPicPr>
          <p:cNvPr id="40" name="Picture 39">
            <a:extLst>
              <a:ext uri="{FF2B5EF4-FFF2-40B4-BE49-F238E27FC236}">
                <a16:creationId xmlns:a16="http://schemas.microsoft.com/office/drawing/2014/main" id="{0E528AE1-A7E7-751A-3647-B7BDEFA18E62}"/>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716990" y="6917642"/>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pic>
        <p:nvPicPr>
          <p:cNvPr id="9" name="Picture 8">
            <a:extLst>
              <a:ext uri="{FF2B5EF4-FFF2-40B4-BE49-F238E27FC236}">
                <a16:creationId xmlns:a16="http://schemas.microsoft.com/office/drawing/2014/main" id="{6F880E25-F38D-58D8-4DA0-C8C986CD85FE}"/>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40000" contrast="40000"/>
                    </a14:imgEffect>
                  </a14:imgLayer>
                </a14:imgProps>
              </a:ext>
            </a:extLst>
          </a:blip>
          <a:stretch>
            <a:fillRect/>
          </a:stretch>
        </p:blipFill>
        <p:spPr>
          <a:xfrm>
            <a:off x="997527" y="2441863"/>
            <a:ext cx="4080171" cy="4298301"/>
          </a:xfrm>
          <a:prstGeom prst="rect">
            <a:avLst/>
          </a:prstGeom>
          <a:solidFill>
            <a:srgbClr val="FFFFFF">
              <a:shade val="85000"/>
            </a:srgbClr>
          </a:solidFill>
          <a:ln w="88900" cap="sq">
            <a:solidFill>
              <a:schemeClr val="tx1"/>
            </a:solidFill>
            <a:miter lim="800000"/>
          </a:ln>
          <a:effectLst>
            <a:outerShdw blurRad="55000" dist="18000" dir="5400000" algn="tl" rotWithShape="0">
              <a:srgbClr val="000000">
                <a:alpha val="40000"/>
              </a:srgbClr>
            </a:outerShdw>
          </a:effectLst>
        </p:spPr>
      </p:pic>
    </p:spTree>
    <p:extLst>
      <p:ext uri="{BB962C8B-B14F-4D97-AF65-F5344CB8AC3E}">
        <p14:creationId xmlns:p14="http://schemas.microsoft.com/office/powerpoint/2010/main" val="4061499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sp>
      <p:pic>
        <p:nvPicPr>
          <p:cNvPr id="4" name="Image 1"/>
          <p:cNvPicPr>
            <a:picLocks noChangeAspect="1"/>
          </p:cNvPicPr>
          <p:nvPr/>
        </p:nvPicPr>
        <p:blipFill>
          <a:blip r:embed="rId4"/>
          <a:srcRect/>
          <a:stretch/>
        </p:blipFill>
        <p:spPr>
          <a:xfrm>
            <a:off x="0" y="10391"/>
            <a:ext cx="14630399" cy="8229600"/>
          </a:xfrm>
          <a:prstGeom prst="rect">
            <a:avLst/>
          </a:prstGeom>
        </p:spPr>
      </p:pic>
      <p:sp>
        <p:nvSpPr>
          <p:cNvPr id="6" name="Text 2"/>
          <p:cNvSpPr/>
          <p:nvPr/>
        </p:nvSpPr>
        <p:spPr>
          <a:xfrm>
            <a:off x="2812912" y="301942"/>
            <a:ext cx="9098280" cy="338138"/>
          </a:xfrm>
          <a:prstGeom prst="rect">
            <a:avLst/>
          </a:prstGeom>
          <a:noFill/>
          <a:ln/>
        </p:spPr>
        <p:txBody>
          <a:bodyPr wrap="none" rtlCol="0" anchor="t"/>
          <a:lstStyle/>
          <a:p>
            <a:pPr marL="0" indent="0" algn="ctr">
              <a:lnSpc>
                <a:spcPts val="2662"/>
              </a:lnSpc>
              <a:buNone/>
            </a:pPr>
            <a:r>
              <a:rPr lang="en-US" sz="24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400" dirty="0"/>
          </a:p>
        </p:txBody>
      </p:sp>
      <p:sp>
        <p:nvSpPr>
          <p:cNvPr id="7" name="Text 3"/>
          <p:cNvSpPr/>
          <p:nvPr/>
        </p:nvSpPr>
        <p:spPr>
          <a:xfrm>
            <a:off x="4925699" y="970513"/>
            <a:ext cx="4933918" cy="405646"/>
          </a:xfrm>
          <a:prstGeom prst="rect">
            <a:avLst/>
          </a:prstGeom>
          <a:noFill/>
          <a:ln/>
        </p:spPr>
        <p:txBody>
          <a:bodyPr wrap="none" rtlCol="0" anchor="t"/>
          <a:lstStyle/>
          <a:p>
            <a:pPr marL="0" indent="0" algn="ctr">
              <a:lnSpc>
                <a:spcPts val="2706"/>
              </a:lnSpc>
              <a:buNone/>
            </a:pPr>
            <a:r>
              <a:rPr lang="en-US" sz="3200" b="1" u="sng" dirty="0">
                <a:solidFill>
                  <a:srgbClr val="59ABA9"/>
                </a:solidFill>
                <a:latin typeface="Nunito" pitchFamily="34" charset="0"/>
                <a:ea typeface="Nunito" pitchFamily="34" charset="-122"/>
                <a:cs typeface="Nunito" pitchFamily="34" charset="-120"/>
              </a:rPr>
              <a:t>Program Structure</a:t>
            </a:r>
            <a:endParaRPr lang="en-US" sz="3200" u="sng" dirty="0">
              <a:solidFill>
                <a:srgbClr val="59ABA9"/>
              </a:solidFill>
            </a:endParaRPr>
          </a:p>
        </p:txBody>
      </p:sp>
      <p:sp>
        <p:nvSpPr>
          <p:cNvPr id="34" name="Rectangle: Rounded Corners 33">
            <a:extLst>
              <a:ext uri="{FF2B5EF4-FFF2-40B4-BE49-F238E27FC236}">
                <a16:creationId xmlns:a16="http://schemas.microsoft.com/office/drawing/2014/main" id="{887D2A87-A8C2-66C0-F2F2-1828D1EA6D6C}"/>
              </a:ext>
            </a:extLst>
          </p:cNvPr>
          <p:cNvSpPr/>
          <p:nvPr/>
        </p:nvSpPr>
        <p:spPr>
          <a:xfrm>
            <a:off x="5529769" y="1983418"/>
            <a:ext cx="8247532" cy="5204044"/>
          </a:xfrm>
          <a:prstGeom prst="round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FCE88C69-F08B-69CD-DD99-39C520C007BC}"/>
              </a:ext>
            </a:extLst>
          </p:cNvPr>
          <p:cNvSpPr txBox="1"/>
          <p:nvPr/>
        </p:nvSpPr>
        <p:spPr>
          <a:xfrm>
            <a:off x="5816338" y="2194073"/>
            <a:ext cx="7286918" cy="523220"/>
          </a:xfrm>
          <a:prstGeom prst="rect">
            <a:avLst/>
          </a:prstGeom>
          <a:noFill/>
        </p:spPr>
        <p:txBody>
          <a:bodyPr wrap="square" rtlCol="0">
            <a:spAutoFit/>
          </a:bodyPr>
          <a:lstStyle/>
          <a:p>
            <a:pPr algn="ctr"/>
            <a:r>
              <a:rPr lang="en-US" sz="2800" dirty="0" err="1">
                <a:solidFill>
                  <a:schemeClr val="accent4">
                    <a:lumMod val="60000"/>
                    <a:lumOff val="40000"/>
                  </a:schemeClr>
                </a:solidFill>
              </a:rPr>
              <a:t>RegisterAccount</a:t>
            </a:r>
            <a:endParaRPr lang="en-IN" sz="2800" dirty="0">
              <a:solidFill>
                <a:schemeClr val="accent4">
                  <a:lumMod val="60000"/>
                  <a:lumOff val="40000"/>
                </a:schemeClr>
              </a:solidFill>
            </a:endParaRPr>
          </a:p>
        </p:txBody>
      </p:sp>
      <p:sp>
        <p:nvSpPr>
          <p:cNvPr id="36" name="TextBox 35">
            <a:extLst>
              <a:ext uri="{FF2B5EF4-FFF2-40B4-BE49-F238E27FC236}">
                <a16:creationId xmlns:a16="http://schemas.microsoft.com/office/drawing/2014/main" id="{A83EF7E5-DE4A-DD8C-C7F6-899D402E9D58}"/>
              </a:ext>
            </a:extLst>
          </p:cNvPr>
          <p:cNvSpPr txBox="1"/>
          <p:nvPr/>
        </p:nvSpPr>
        <p:spPr>
          <a:xfrm>
            <a:off x="5711515" y="2690972"/>
            <a:ext cx="7964728" cy="5262979"/>
          </a:xfrm>
          <a:prstGeom prst="rect">
            <a:avLst/>
          </a:prstGeom>
          <a:noFill/>
        </p:spPr>
        <p:txBody>
          <a:bodyPr wrap="square" rtlCol="0">
            <a:spAutoFit/>
          </a:bodyPr>
          <a:lstStyle/>
          <a:p>
            <a:r>
              <a:rPr lang="en-US" sz="2000" dirty="0">
                <a:solidFill>
                  <a:schemeClr val="bg1"/>
                </a:solidFill>
              </a:rPr>
              <a:t>The </a:t>
            </a:r>
            <a:r>
              <a:rPr lang="en-US" sz="2000" dirty="0" err="1">
                <a:solidFill>
                  <a:schemeClr val="bg1"/>
                </a:solidFill>
              </a:rPr>
              <a:t>RegisterAccount</a:t>
            </a:r>
            <a:r>
              <a:rPr lang="en-US" sz="2000" dirty="0">
                <a:solidFill>
                  <a:schemeClr val="bg1"/>
                </a:solidFill>
              </a:rPr>
              <a:t> class will act for the new user. It is inherited from the </a:t>
            </a:r>
            <a:r>
              <a:rPr lang="en-US" sz="2000" dirty="0" err="1">
                <a:solidFill>
                  <a:schemeClr val="bg1"/>
                </a:solidFill>
              </a:rPr>
              <a:t>NewUser</a:t>
            </a:r>
            <a:r>
              <a:rPr lang="en-US" sz="2000" dirty="0">
                <a:solidFill>
                  <a:schemeClr val="bg1"/>
                </a:solidFill>
              </a:rPr>
              <a:t> class. This class will be used to open a new bank account. It has three data members and fifteen member functions member function.</a:t>
            </a:r>
          </a:p>
          <a:p>
            <a:r>
              <a:rPr lang="en-US" sz="2000" dirty="0">
                <a:solidFill>
                  <a:schemeClr val="bg1"/>
                </a:solidFill>
              </a:rPr>
              <a:t>- string </a:t>
            </a:r>
            <a:r>
              <a:rPr lang="en-US" sz="2000" dirty="0" err="1">
                <a:solidFill>
                  <a:schemeClr val="bg1"/>
                </a:solidFill>
              </a:rPr>
              <a:t>accountNum</a:t>
            </a:r>
            <a:r>
              <a:rPr lang="en-US" sz="2000" dirty="0">
                <a:solidFill>
                  <a:schemeClr val="bg1"/>
                </a:solidFill>
              </a:rPr>
              <a:t>    : Generated account number</a:t>
            </a:r>
          </a:p>
          <a:p>
            <a:r>
              <a:rPr lang="en-US" sz="2000" dirty="0">
                <a:solidFill>
                  <a:schemeClr val="bg1"/>
                </a:solidFill>
              </a:rPr>
              <a:t>- string </a:t>
            </a:r>
            <a:r>
              <a:rPr lang="en-US" sz="2000" dirty="0" err="1">
                <a:solidFill>
                  <a:schemeClr val="bg1"/>
                </a:solidFill>
              </a:rPr>
              <a:t>loginPassword</a:t>
            </a:r>
            <a:r>
              <a:rPr lang="en-US" sz="2000" dirty="0">
                <a:solidFill>
                  <a:schemeClr val="bg1"/>
                </a:solidFill>
              </a:rPr>
              <a:t>  : Password created by user</a:t>
            </a:r>
          </a:p>
          <a:p>
            <a:r>
              <a:rPr lang="en-US" sz="2000" dirty="0">
                <a:solidFill>
                  <a:schemeClr val="bg1"/>
                </a:solidFill>
              </a:rPr>
              <a:t>- string </a:t>
            </a:r>
            <a:r>
              <a:rPr lang="en-US" sz="2000" dirty="0" err="1">
                <a:solidFill>
                  <a:schemeClr val="bg1"/>
                </a:solidFill>
              </a:rPr>
              <a:t>securityPIN</a:t>
            </a:r>
            <a:r>
              <a:rPr lang="en-US" sz="2000" dirty="0">
                <a:solidFill>
                  <a:schemeClr val="bg1"/>
                </a:solidFill>
              </a:rPr>
              <a:t>       : Transaction PIN created by user</a:t>
            </a:r>
          </a:p>
          <a:p>
            <a:endParaRPr lang="en-US" sz="2000" dirty="0">
              <a:solidFill>
                <a:schemeClr val="bg1"/>
              </a:solidFill>
              <a:effectLst/>
            </a:endParaRPr>
          </a:p>
          <a:p>
            <a:r>
              <a:rPr lang="en-US" sz="2000" u="sng" dirty="0">
                <a:solidFill>
                  <a:schemeClr val="bg1"/>
                </a:solidFill>
              </a:rPr>
              <a:t>Member Functions </a:t>
            </a:r>
          </a:p>
          <a:p>
            <a:r>
              <a:rPr lang="en-US" sz="2000" dirty="0">
                <a:solidFill>
                  <a:schemeClr val="bg1"/>
                </a:solidFill>
              </a:rPr>
              <a:t>+ </a:t>
            </a:r>
            <a:r>
              <a:rPr lang="en-US" sz="2000" dirty="0" err="1">
                <a:solidFill>
                  <a:schemeClr val="bg1"/>
                </a:solidFill>
              </a:rPr>
              <a:t>generateAccount</a:t>
            </a:r>
            <a:r>
              <a:rPr lang="en-US" sz="2000" dirty="0">
                <a:solidFill>
                  <a:schemeClr val="bg1"/>
                </a:solidFill>
              </a:rPr>
              <a:t>() : To generate an account number for the new user.</a:t>
            </a:r>
          </a:p>
          <a:p>
            <a:r>
              <a:rPr lang="en-US" sz="2000" dirty="0">
                <a:solidFill>
                  <a:schemeClr val="bg1"/>
                </a:solidFill>
              </a:rPr>
              <a:t>- </a:t>
            </a:r>
            <a:r>
              <a:rPr lang="en-US" sz="2000" dirty="0" err="1">
                <a:solidFill>
                  <a:schemeClr val="bg1"/>
                </a:solidFill>
              </a:rPr>
              <a:t>getMobNoPart</a:t>
            </a:r>
            <a:r>
              <a:rPr lang="en-US" sz="2000" dirty="0">
                <a:solidFill>
                  <a:schemeClr val="bg1"/>
                </a:solidFill>
              </a:rPr>
              <a:t>()     </a:t>
            </a:r>
          </a:p>
          <a:p>
            <a:r>
              <a:rPr lang="en-US" sz="2000" dirty="0">
                <a:solidFill>
                  <a:schemeClr val="bg1"/>
                </a:solidFill>
              </a:rPr>
              <a:t>- </a:t>
            </a:r>
            <a:r>
              <a:rPr lang="en-US" sz="2000" dirty="0" err="1">
                <a:solidFill>
                  <a:schemeClr val="bg1"/>
                </a:solidFill>
              </a:rPr>
              <a:t>getDobPart</a:t>
            </a:r>
            <a:r>
              <a:rPr lang="en-US" sz="2000" dirty="0">
                <a:solidFill>
                  <a:schemeClr val="bg1"/>
                </a:solidFill>
              </a:rPr>
              <a:t>()</a:t>
            </a:r>
          </a:p>
          <a:p>
            <a:r>
              <a:rPr lang="en-US" sz="2000" dirty="0">
                <a:solidFill>
                  <a:schemeClr val="bg1"/>
                </a:solidFill>
              </a:rPr>
              <a:t>- </a:t>
            </a:r>
            <a:r>
              <a:rPr lang="en-US" sz="2000" dirty="0" err="1">
                <a:solidFill>
                  <a:schemeClr val="bg1"/>
                </a:solidFill>
              </a:rPr>
              <a:t>getAgePart</a:t>
            </a:r>
            <a:r>
              <a:rPr lang="en-US" sz="2000" dirty="0">
                <a:solidFill>
                  <a:schemeClr val="bg1"/>
                </a:solidFill>
              </a:rPr>
              <a:t>()</a:t>
            </a:r>
          </a:p>
          <a:p>
            <a:r>
              <a:rPr lang="en-US" sz="2000" dirty="0">
                <a:solidFill>
                  <a:schemeClr val="bg1"/>
                </a:solidFill>
              </a:rPr>
              <a:t>- </a:t>
            </a:r>
            <a:r>
              <a:rPr lang="en-US" sz="2000" dirty="0" err="1">
                <a:solidFill>
                  <a:schemeClr val="bg1"/>
                </a:solidFill>
              </a:rPr>
              <a:t>getPinCodePart</a:t>
            </a:r>
            <a:r>
              <a:rPr lang="en-US" sz="2000" dirty="0">
                <a:solidFill>
                  <a:schemeClr val="bg1"/>
                </a:solidFill>
              </a:rPr>
              <a:t>()</a:t>
            </a:r>
            <a:endParaRPr lang="en-IN" sz="2000" dirty="0">
              <a:solidFill>
                <a:schemeClr val="bg1"/>
              </a:solidFill>
            </a:endParaRPr>
          </a:p>
          <a:p>
            <a:endParaRPr lang="en-US" sz="2000" dirty="0">
              <a:solidFill>
                <a:schemeClr val="bg1"/>
              </a:solidFill>
            </a:endParaRPr>
          </a:p>
          <a:p>
            <a:endParaRPr lang="en-US" sz="2000" dirty="0">
              <a:solidFill>
                <a:schemeClr val="bg1"/>
              </a:solidFill>
            </a:endParaRPr>
          </a:p>
          <a:p>
            <a:endParaRPr lang="en-IN" dirty="0">
              <a:solidFill>
                <a:schemeClr val="bg1"/>
              </a:solidFill>
            </a:endParaRPr>
          </a:p>
          <a:p>
            <a:endParaRPr lang="en-IN" dirty="0">
              <a:solidFill>
                <a:schemeClr val="bg1"/>
              </a:solidFill>
            </a:endParaRPr>
          </a:p>
        </p:txBody>
      </p:sp>
      <p:pic>
        <p:nvPicPr>
          <p:cNvPr id="40" name="Picture 39">
            <a:extLst>
              <a:ext uri="{FF2B5EF4-FFF2-40B4-BE49-F238E27FC236}">
                <a16:creationId xmlns:a16="http://schemas.microsoft.com/office/drawing/2014/main" id="{0E528AE1-A7E7-751A-3647-B7BDEFA18E62}"/>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836320" y="7121942"/>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pic>
        <p:nvPicPr>
          <p:cNvPr id="10" name="Picture 9">
            <a:extLst>
              <a:ext uri="{FF2B5EF4-FFF2-40B4-BE49-F238E27FC236}">
                <a16:creationId xmlns:a16="http://schemas.microsoft.com/office/drawing/2014/main" id="{DE290EDE-312B-97D5-DF6D-E3610D740532}"/>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40000" contrast="40000"/>
                    </a14:imgEffect>
                  </a14:imgLayer>
                </a14:imgProps>
              </a:ext>
            </a:extLst>
          </a:blip>
          <a:stretch>
            <a:fillRect/>
          </a:stretch>
        </p:blipFill>
        <p:spPr>
          <a:xfrm>
            <a:off x="811252" y="2464778"/>
            <a:ext cx="3995182" cy="4241323"/>
          </a:xfrm>
          <a:prstGeom prst="rect">
            <a:avLst/>
          </a:prstGeom>
          <a:solidFill>
            <a:srgbClr val="FFFFFF">
              <a:shade val="85000"/>
            </a:srgbClr>
          </a:solidFill>
          <a:ln w="88900" cap="sq">
            <a:solidFill>
              <a:schemeClr val="tx1"/>
            </a:solidFill>
            <a:miter lim="800000"/>
          </a:ln>
          <a:effectLst>
            <a:outerShdw blurRad="55000" dist="18000" dir="5400000" algn="tl" rotWithShape="0">
              <a:srgbClr val="000000">
                <a:alpha val="40000"/>
              </a:srgbClr>
            </a:outerShdw>
          </a:effectLst>
        </p:spPr>
      </p:pic>
      <p:sp>
        <p:nvSpPr>
          <p:cNvPr id="11" name="Left Brace 10">
            <a:extLst>
              <a:ext uri="{FF2B5EF4-FFF2-40B4-BE49-F238E27FC236}">
                <a16:creationId xmlns:a16="http://schemas.microsoft.com/office/drawing/2014/main" id="{ADF051DC-705D-AB5B-ACAA-1D29223AA833}"/>
              </a:ext>
            </a:extLst>
          </p:cNvPr>
          <p:cNvSpPr/>
          <p:nvPr/>
        </p:nvSpPr>
        <p:spPr>
          <a:xfrm>
            <a:off x="7674077" y="5599851"/>
            <a:ext cx="304800" cy="1006479"/>
          </a:xfrm>
          <a:prstGeom prst="leftBrac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14" name="TextBox 13">
            <a:extLst>
              <a:ext uri="{FF2B5EF4-FFF2-40B4-BE49-F238E27FC236}">
                <a16:creationId xmlns:a16="http://schemas.microsoft.com/office/drawing/2014/main" id="{07D3F314-82EC-F6A9-4787-EF0EAA12B63E}"/>
              </a:ext>
            </a:extLst>
          </p:cNvPr>
          <p:cNvSpPr txBox="1"/>
          <p:nvPr/>
        </p:nvSpPr>
        <p:spPr>
          <a:xfrm>
            <a:off x="8019382" y="5756638"/>
            <a:ext cx="5616356" cy="646331"/>
          </a:xfrm>
          <a:prstGeom prst="rect">
            <a:avLst/>
          </a:prstGeom>
          <a:noFill/>
        </p:spPr>
        <p:txBody>
          <a:bodyPr wrap="square" rtlCol="0">
            <a:spAutoFit/>
          </a:bodyPr>
          <a:lstStyle/>
          <a:p>
            <a:r>
              <a:rPr lang="en-US" dirty="0">
                <a:solidFill>
                  <a:schemeClr val="bg1"/>
                </a:solidFill>
              </a:rPr>
              <a:t> To get combination of digits for generating  a unique Account number.</a:t>
            </a:r>
            <a:endParaRPr lang="en-IN" dirty="0">
              <a:solidFill>
                <a:schemeClr val="bg1"/>
              </a:solidFill>
            </a:endParaRPr>
          </a:p>
        </p:txBody>
      </p:sp>
    </p:spTree>
    <p:extLst>
      <p:ext uri="{BB962C8B-B14F-4D97-AF65-F5344CB8AC3E}">
        <p14:creationId xmlns:p14="http://schemas.microsoft.com/office/powerpoint/2010/main" val="4108056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sp>
      <p:pic>
        <p:nvPicPr>
          <p:cNvPr id="4" name="Image 1"/>
          <p:cNvPicPr>
            <a:picLocks noChangeAspect="1"/>
          </p:cNvPicPr>
          <p:nvPr/>
        </p:nvPicPr>
        <p:blipFill>
          <a:blip r:embed="rId4"/>
          <a:srcRect/>
          <a:stretch/>
        </p:blipFill>
        <p:spPr>
          <a:xfrm>
            <a:off x="0" y="0"/>
            <a:ext cx="14630399" cy="8229600"/>
          </a:xfrm>
          <a:prstGeom prst="rect">
            <a:avLst/>
          </a:prstGeom>
        </p:spPr>
      </p:pic>
      <p:sp>
        <p:nvSpPr>
          <p:cNvPr id="6" name="Text 2"/>
          <p:cNvSpPr/>
          <p:nvPr/>
        </p:nvSpPr>
        <p:spPr>
          <a:xfrm>
            <a:off x="2812912" y="301942"/>
            <a:ext cx="9098280" cy="338138"/>
          </a:xfrm>
          <a:prstGeom prst="rect">
            <a:avLst/>
          </a:prstGeom>
          <a:noFill/>
          <a:ln/>
        </p:spPr>
        <p:txBody>
          <a:bodyPr wrap="none" rtlCol="0" anchor="t"/>
          <a:lstStyle/>
          <a:p>
            <a:pPr marL="0" indent="0" algn="ctr">
              <a:lnSpc>
                <a:spcPts val="2662"/>
              </a:lnSpc>
              <a:buNone/>
            </a:pPr>
            <a:r>
              <a:rPr lang="en-US" sz="24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400" dirty="0"/>
          </a:p>
        </p:txBody>
      </p:sp>
      <p:sp>
        <p:nvSpPr>
          <p:cNvPr id="7" name="Text 3"/>
          <p:cNvSpPr/>
          <p:nvPr/>
        </p:nvSpPr>
        <p:spPr>
          <a:xfrm>
            <a:off x="4925699" y="970513"/>
            <a:ext cx="4933918" cy="405646"/>
          </a:xfrm>
          <a:prstGeom prst="rect">
            <a:avLst/>
          </a:prstGeom>
          <a:noFill/>
          <a:ln/>
        </p:spPr>
        <p:txBody>
          <a:bodyPr wrap="none" rtlCol="0" anchor="t"/>
          <a:lstStyle/>
          <a:p>
            <a:pPr marL="0" indent="0" algn="ctr">
              <a:lnSpc>
                <a:spcPts val="2706"/>
              </a:lnSpc>
              <a:buNone/>
            </a:pPr>
            <a:r>
              <a:rPr lang="en-US" sz="3200" b="1" u="sng" dirty="0">
                <a:solidFill>
                  <a:srgbClr val="59ABA9"/>
                </a:solidFill>
                <a:latin typeface="Nunito" pitchFamily="34" charset="0"/>
                <a:ea typeface="Nunito" pitchFamily="34" charset="-122"/>
                <a:cs typeface="Nunito" pitchFamily="34" charset="-120"/>
              </a:rPr>
              <a:t>Program Structure</a:t>
            </a:r>
            <a:endParaRPr lang="en-US" sz="3200" u="sng" dirty="0">
              <a:solidFill>
                <a:srgbClr val="59ABA9"/>
              </a:solidFill>
            </a:endParaRPr>
          </a:p>
        </p:txBody>
      </p:sp>
      <p:sp>
        <p:nvSpPr>
          <p:cNvPr id="34" name="Rectangle: Rounded Corners 33">
            <a:extLst>
              <a:ext uri="{FF2B5EF4-FFF2-40B4-BE49-F238E27FC236}">
                <a16:creationId xmlns:a16="http://schemas.microsoft.com/office/drawing/2014/main" id="{887D2A87-A8C2-66C0-F2F2-1828D1EA6D6C}"/>
              </a:ext>
            </a:extLst>
          </p:cNvPr>
          <p:cNvSpPr/>
          <p:nvPr/>
        </p:nvSpPr>
        <p:spPr>
          <a:xfrm>
            <a:off x="5539327" y="2099934"/>
            <a:ext cx="8211217" cy="4934774"/>
          </a:xfrm>
          <a:prstGeom prst="roundRect">
            <a:avLst/>
          </a:prstGeom>
          <a:noFill/>
          <a:ln w="508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FCE88C69-F08B-69CD-DD99-39C520C007BC}"/>
              </a:ext>
            </a:extLst>
          </p:cNvPr>
          <p:cNvSpPr txBox="1"/>
          <p:nvPr/>
        </p:nvSpPr>
        <p:spPr>
          <a:xfrm>
            <a:off x="6087541" y="2085295"/>
            <a:ext cx="7286918" cy="523220"/>
          </a:xfrm>
          <a:prstGeom prst="rect">
            <a:avLst/>
          </a:prstGeom>
          <a:noFill/>
        </p:spPr>
        <p:txBody>
          <a:bodyPr wrap="square" rtlCol="0">
            <a:spAutoFit/>
          </a:bodyPr>
          <a:lstStyle/>
          <a:p>
            <a:pPr algn="ctr"/>
            <a:r>
              <a:rPr lang="en-US" sz="2800" dirty="0">
                <a:solidFill>
                  <a:schemeClr val="accent4">
                    <a:lumMod val="60000"/>
                    <a:lumOff val="40000"/>
                  </a:schemeClr>
                </a:solidFill>
              </a:rPr>
              <a:t>Authentication</a:t>
            </a:r>
            <a:endParaRPr lang="en-IN" sz="2800" dirty="0">
              <a:solidFill>
                <a:schemeClr val="accent4">
                  <a:lumMod val="60000"/>
                  <a:lumOff val="40000"/>
                </a:schemeClr>
              </a:solidFill>
            </a:endParaRPr>
          </a:p>
        </p:txBody>
      </p:sp>
      <p:sp>
        <p:nvSpPr>
          <p:cNvPr id="36" name="TextBox 35">
            <a:extLst>
              <a:ext uri="{FF2B5EF4-FFF2-40B4-BE49-F238E27FC236}">
                <a16:creationId xmlns:a16="http://schemas.microsoft.com/office/drawing/2014/main" id="{A83EF7E5-DE4A-DD8C-C7F6-899D402E9D58}"/>
              </a:ext>
            </a:extLst>
          </p:cNvPr>
          <p:cNvSpPr txBox="1"/>
          <p:nvPr/>
        </p:nvSpPr>
        <p:spPr>
          <a:xfrm>
            <a:off x="5921221" y="2473115"/>
            <a:ext cx="7829323" cy="4708981"/>
          </a:xfrm>
          <a:prstGeom prst="rect">
            <a:avLst/>
          </a:prstGeom>
          <a:noFill/>
        </p:spPr>
        <p:txBody>
          <a:bodyPr wrap="square" rtlCol="0">
            <a:spAutoFit/>
          </a:bodyPr>
          <a:lstStyle/>
          <a:p>
            <a:r>
              <a:rPr lang="en-US" sz="2000" dirty="0">
                <a:solidFill>
                  <a:schemeClr val="bg1"/>
                </a:solidFill>
              </a:rPr>
              <a:t>The Authentication class will act for both type of users . It has two parent classes , </a:t>
            </a:r>
            <a:r>
              <a:rPr lang="en-US" sz="2000" dirty="0" err="1">
                <a:solidFill>
                  <a:schemeClr val="bg1"/>
                </a:solidFill>
              </a:rPr>
              <a:t>RegisterAcccount</a:t>
            </a:r>
            <a:r>
              <a:rPr lang="en-US" sz="2000" dirty="0">
                <a:solidFill>
                  <a:schemeClr val="bg1"/>
                </a:solidFill>
              </a:rPr>
              <a:t> and </a:t>
            </a:r>
            <a:r>
              <a:rPr lang="en-US" sz="2000" dirty="0" err="1">
                <a:solidFill>
                  <a:schemeClr val="bg1"/>
                </a:solidFill>
              </a:rPr>
              <a:t>ExitsingUser</a:t>
            </a:r>
            <a:r>
              <a:rPr lang="en-US" sz="2000" dirty="0">
                <a:solidFill>
                  <a:schemeClr val="bg1"/>
                </a:solidFill>
              </a:rPr>
              <a:t>.</a:t>
            </a:r>
          </a:p>
          <a:p>
            <a:endParaRPr lang="en-US" sz="2000" dirty="0">
              <a:solidFill>
                <a:schemeClr val="bg1"/>
              </a:solidFill>
            </a:endParaRPr>
          </a:p>
          <a:p>
            <a:r>
              <a:rPr lang="en-US" sz="2000" dirty="0">
                <a:solidFill>
                  <a:schemeClr val="bg1"/>
                </a:solidFill>
              </a:rPr>
              <a:t>- int </a:t>
            </a:r>
            <a:r>
              <a:rPr lang="en-US" sz="2000" dirty="0" err="1">
                <a:solidFill>
                  <a:schemeClr val="bg1"/>
                </a:solidFill>
              </a:rPr>
              <a:t>regdaccountCheck</a:t>
            </a:r>
            <a:r>
              <a:rPr lang="en-US" sz="2000" dirty="0">
                <a:solidFill>
                  <a:schemeClr val="bg1"/>
                </a:solidFill>
              </a:rPr>
              <a:t>[14]       : Account number for authentication.</a:t>
            </a:r>
          </a:p>
          <a:p>
            <a:r>
              <a:rPr lang="en-US" sz="2000" dirty="0">
                <a:solidFill>
                  <a:schemeClr val="bg1"/>
                </a:solidFill>
              </a:rPr>
              <a:t>- string </a:t>
            </a:r>
            <a:r>
              <a:rPr lang="en-US" sz="2000" dirty="0" err="1">
                <a:solidFill>
                  <a:schemeClr val="bg1"/>
                </a:solidFill>
                <a:effectLst/>
              </a:rPr>
              <a:t>regdPswdCheck</a:t>
            </a:r>
            <a:r>
              <a:rPr lang="en-US" sz="2000" dirty="0">
                <a:solidFill>
                  <a:schemeClr val="bg1"/>
                </a:solidFill>
                <a:effectLst/>
              </a:rPr>
              <a:t>              : Password for Authentication.</a:t>
            </a:r>
            <a:endParaRPr lang="en-US" sz="2000" dirty="0">
              <a:solidFill>
                <a:schemeClr val="bg1"/>
              </a:solidFill>
            </a:endParaRPr>
          </a:p>
          <a:p>
            <a:r>
              <a:rPr lang="en-US" sz="2000" dirty="0">
                <a:solidFill>
                  <a:schemeClr val="bg1"/>
                </a:solidFill>
              </a:rPr>
              <a:t>- int </a:t>
            </a:r>
            <a:r>
              <a:rPr lang="en-US" sz="2000" dirty="0" err="1">
                <a:solidFill>
                  <a:schemeClr val="bg1"/>
                </a:solidFill>
                <a:effectLst/>
              </a:rPr>
              <a:t>regdPIN</a:t>
            </a:r>
            <a:r>
              <a:rPr lang="en-US" sz="2000" dirty="0" err="1">
                <a:solidFill>
                  <a:schemeClr val="bg1"/>
                </a:solidFill>
              </a:rPr>
              <a:t>Check</a:t>
            </a:r>
            <a:r>
              <a:rPr lang="en-US" sz="2000" dirty="0">
                <a:solidFill>
                  <a:schemeClr val="bg1"/>
                </a:solidFill>
              </a:rPr>
              <a:t>[6]                 : Transaction Pin for Authentication. </a:t>
            </a:r>
            <a:br>
              <a:rPr lang="en-US" sz="2000" dirty="0">
                <a:solidFill>
                  <a:schemeClr val="bg1"/>
                </a:solidFill>
                <a:effectLst/>
              </a:rPr>
            </a:br>
            <a:r>
              <a:rPr lang="en-US" sz="2000" dirty="0">
                <a:solidFill>
                  <a:schemeClr val="bg1"/>
                </a:solidFill>
                <a:effectLst/>
              </a:rPr>
              <a:t>-  int </a:t>
            </a:r>
            <a:r>
              <a:rPr lang="en-US" sz="2000" dirty="0" err="1">
                <a:solidFill>
                  <a:schemeClr val="bg1"/>
                </a:solidFill>
                <a:effectLst/>
              </a:rPr>
              <a:t>regd_IDNoCheck</a:t>
            </a:r>
            <a:r>
              <a:rPr lang="en-US" sz="2000" dirty="0">
                <a:solidFill>
                  <a:schemeClr val="bg1"/>
                </a:solidFill>
                <a:effectLst/>
              </a:rPr>
              <a:t>[12]         : Identity card number for Authentication.</a:t>
            </a:r>
            <a:br>
              <a:rPr lang="en-US" sz="2000" dirty="0">
                <a:solidFill>
                  <a:schemeClr val="bg1"/>
                </a:solidFill>
                <a:effectLst/>
              </a:rPr>
            </a:br>
            <a:r>
              <a:rPr lang="en-US" sz="2000" dirty="0">
                <a:solidFill>
                  <a:schemeClr val="bg1"/>
                </a:solidFill>
              </a:rPr>
              <a:t>- int </a:t>
            </a:r>
            <a:r>
              <a:rPr lang="en-US" sz="2000" dirty="0" err="1">
                <a:solidFill>
                  <a:schemeClr val="bg1"/>
                </a:solidFill>
              </a:rPr>
              <a:t>transferAccountCheck</a:t>
            </a:r>
            <a:r>
              <a:rPr lang="en-US" sz="2000" dirty="0">
                <a:solidFill>
                  <a:schemeClr val="bg1"/>
                </a:solidFill>
              </a:rPr>
              <a:t>[20] : Account number Authentication for money                                                                                                   	                                        transfer .</a:t>
            </a:r>
          </a:p>
          <a:p>
            <a:r>
              <a:rPr lang="en-US" sz="2000" u="sng" dirty="0">
                <a:solidFill>
                  <a:schemeClr val="bg1"/>
                </a:solidFill>
              </a:rPr>
              <a:t>Member Function :</a:t>
            </a:r>
          </a:p>
          <a:p>
            <a:r>
              <a:rPr lang="en-US" sz="2000" dirty="0">
                <a:solidFill>
                  <a:schemeClr val="bg1"/>
                </a:solidFill>
              </a:rPr>
              <a:t>+</a:t>
            </a:r>
            <a:r>
              <a:rPr lang="en-US" sz="2000" dirty="0" err="1">
                <a:solidFill>
                  <a:schemeClr val="bg1"/>
                </a:solidFill>
              </a:rPr>
              <a:t>getAuthenticationDetails</a:t>
            </a:r>
            <a:r>
              <a:rPr lang="en-US" sz="2000" dirty="0">
                <a:solidFill>
                  <a:schemeClr val="bg1"/>
                </a:solidFill>
              </a:rPr>
              <a:t>() : Get details from the user for Authentication</a:t>
            </a:r>
          </a:p>
          <a:p>
            <a:r>
              <a:rPr lang="en-US" sz="2000" dirty="0">
                <a:solidFill>
                  <a:schemeClr val="bg1"/>
                </a:solidFill>
              </a:rPr>
              <a:t>+</a:t>
            </a:r>
            <a:r>
              <a:rPr lang="en-US" sz="2000" dirty="0" err="1">
                <a:solidFill>
                  <a:schemeClr val="bg1"/>
                </a:solidFill>
              </a:rPr>
              <a:t>getTransferAccDetails</a:t>
            </a:r>
            <a:r>
              <a:rPr lang="en-US" sz="2000" dirty="0">
                <a:solidFill>
                  <a:schemeClr val="bg1"/>
                </a:solidFill>
              </a:rPr>
              <a:t>()       : Get Account details for money transfer.</a:t>
            </a:r>
          </a:p>
          <a:p>
            <a:r>
              <a:rPr lang="en-US" sz="2000" dirty="0">
                <a:solidFill>
                  <a:schemeClr val="bg1"/>
                </a:solidFill>
              </a:rPr>
              <a:t>+ </a:t>
            </a:r>
            <a:r>
              <a:rPr lang="en-US" sz="2000" dirty="0" err="1">
                <a:solidFill>
                  <a:schemeClr val="bg1"/>
                </a:solidFill>
              </a:rPr>
              <a:t>doAuthentication</a:t>
            </a:r>
            <a:r>
              <a:rPr lang="en-US" sz="2000" dirty="0">
                <a:solidFill>
                  <a:schemeClr val="bg1"/>
                </a:solidFill>
              </a:rPr>
              <a:t>()             : To verify  all the given details.</a:t>
            </a:r>
            <a:endParaRPr lang="en-IN" sz="2000" dirty="0">
              <a:solidFill>
                <a:schemeClr val="bg1"/>
              </a:solidFill>
            </a:endParaRPr>
          </a:p>
          <a:p>
            <a:endParaRPr lang="en-US" sz="2000" u="sng" dirty="0">
              <a:solidFill>
                <a:schemeClr val="bg1"/>
              </a:solidFill>
            </a:endParaRPr>
          </a:p>
        </p:txBody>
      </p:sp>
      <p:pic>
        <p:nvPicPr>
          <p:cNvPr id="40" name="Picture 39">
            <a:extLst>
              <a:ext uri="{FF2B5EF4-FFF2-40B4-BE49-F238E27FC236}">
                <a16:creationId xmlns:a16="http://schemas.microsoft.com/office/drawing/2014/main" id="{0E528AE1-A7E7-751A-3647-B7BDEFA18E62}"/>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626555" y="6965715"/>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pic>
        <p:nvPicPr>
          <p:cNvPr id="10" name="Picture 9">
            <a:extLst>
              <a:ext uri="{FF2B5EF4-FFF2-40B4-BE49-F238E27FC236}">
                <a16:creationId xmlns:a16="http://schemas.microsoft.com/office/drawing/2014/main" id="{03B0168A-0993-E83F-56E6-88320B5DECEB}"/>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40000" contrast="40000"/>
                    </a14:imgEffect>
                  </a14:imgLayer>
                </a14:imgProps>
              </a:ext>
            </a:extLst>
          </a:blip>
          <a:stretch>
            <a:fillRect/>
          </a:stretch>
        </p:blipFill>
        <p:spPr>
          <a:xfrm>
            <a:off x="550108" y="2393121"/>
            <a:ext cx="4525608" cy="4348400"/>
          </a:xfrm>
          <a:prstGeom prst="rect">
            <a:avLst/>
          </a:prstGeom>
          <a:solidFill>
            <a:srgbClr val="FFFFFF">
              <a:shade val="85000"/>
            </a:srgbClr>
          </a:solidFill>
          <a:ln w="88900" cap="sq">
            <a:solidFill>
              <a:schemeClr val="tx1"/>
            </a:solidFill>
            <a:miter lim="800000"/>
          </a:ln>
          <a:effectLst>
            <a:outerShdw blurRad="55000" dist="18000" dir="5400000" algn="tl" rotWithShape="0">
              <a:srgbClr val="000000">
                <a:alpha val="40000"/>
              </a:srgbClr>
            </a:outerShdw>
          </a:effectLst>
        </p:spPr>
      </p:pic>
    </p:spTree>
    <p:extLst>
      <p:ext uri="{BB962C8B-B14F-4D97-AF65-F5344CB8AC3E}">
        <p14:creationId xmlns:p14="http://schemas.microsoft.com/office/powerpoint/2010/main" val="174978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sp>
      <p:pic>
        <p:nvPicPr>
          <p:cNvPr id="4" name="Image 1"/>
          <p:cNvPicPr>
            <a:picLocks noChangeAspect="1"/>
          </p:cNvPicPr>
          <p:nvPr/>
        </p:nvPicPr>
        <p:blipFill>
          <a:blip r:embed="rId4"/>
          <a:srcRect/>
          <a:stretch/>
        </p:blipFill>
        <p:spPr>
          <a:xfrm>
            <a:off x="0" y="0"/>
            <a:ext cx="14630399" cy="8229600"/>
          </a:xfrm>
          <a:prstGeom prst="rect">
            <a:avLst/>
          </a:prstGeom>
        </p:spPr>
      </p:pic>
      <p:sp>
        <p:nvSpPr>
          <p:cNvPr id="6" name="Text 2"/>
          <p:cNvSpPr/>
          <p:nvPr/>
        </p:nvSpPr>
        <p:spPr>
          <a:xfrm>
            <a:off x="2812912" y="301942"/>
            <a:ext cx="9098280" cy="338138"/>
          </a:xfrm>
          <a:prstGeom prst="rect">
            <a:avLst/>
          </a:prstGeom>
          <a:noFill/>
          <a:ln/>
        </p:spPr>
        <p:txBody>
          <a:bodyPr wrap="none" rtlCol="0" anchor="t"/>
          <a:lstStyle/>
          <a:p>
            <a:pPr marL="0" indent="0" algn="ctr">
              <a:lnSpc>
                <a:spcPts val="2662"/>
              </a:lnSpc>
              <a:buNone/>
            </a:pPr>
            <a:r>
              <a:rPr lang="en-US" sz="24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400" dirty="0"/>
          </a:p>
        </p:txBody>
      </p:sp>
      <p:sp>
        <p:nvSpPr>
          <p:cNvPr id="7" name="Text 3"/>
          <p:cNvSpPr/>
          <p:nvPr/>
        </p:nvSpPr>
        <p:spPr>
          <a:xfrm>
            <a:off x="4925699" y="970513"/>
            <a:ext cx="4933918" cy="405646"/>
          </a:xfrm>
          <a:prstGeom prst="rect">
            <a:avLst/>
          </a:prstGeom>
          <a:noFill/>
          <a:ln/>
        </p:spPr>
        <p:txBody>
          <a:bodyPr wrap="none" rtlCol="0" anchor="t"/>
          <a:lstStyle/>
          <a:p>
            <a:pPr marL="0" indent="0" algn="ctr">
              <a:lnSpc>
                <a:spcPts val="2706"/>
              </a:lnSpc>
              <a:buNone/>
            </a:pPr>
            <a:r>
              <a:rPr lang="en-US" sz="3200" b="1" u="sng" dirty="0">
                <a:solidFill>
                  <a:srgbClr val="59ABA9"/>
                </a:solidFill>
                <a:latin typeface="Nunito" pitchFamily="34" charset="0"/>
                <a:ea typeface="Nunito" pitchFamily="34" charset="-122"/>
                <a:cs typeface="Nunito" pitchFamily="34" charset="-120"/>
              </a:rPr>
              <a:t>Program Structure</a:t>
            </a:r>
            <a:endParaRPr lang="en-US" sz="3200" u="sng" dirty="0">
              <a:solidFill>
                <a:srgbClr val="59ABA9"/>
              </a:solidFill>
            </a:endParaRPr>
          </a:p>
        </p:txBody>
      </p:sp>
      <p:sp>
        <p:nvSpPr>
          <p:cNvPr id="34" name="Rectangle: Rounded Corners 33">
            <a:extLst>
              <a:ext uri="{FF2B5EF4-FFF2-40B4-BE49-F238E27FC236}">
                <a16:creationId xmlns:a16="http://schemas.microsoft.com/office/drawing/2014/main" id="{887D2A87-A8C2-66C0-F2F2-1828D1EA6D6C}"/>
              </a:ext>
            </a:extLst>
          </p:cNvPr>
          <p:cNvSpPr/>
          <p:nvPr/>
        </p:nvSpPr>
        <p:spPr>
          <a:xfrm>
            <a:off x="5538460" y="1894110"/>
            <a:ext cx="8325517" cy="5129718"/>
          </a:xfrm>
          <a:prstGeom prst="roundRect">
            <a:avLst/>
          </a:prstGeom>
          <a:noFill/>
          <a:ln w="508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FCE88C69-F08B-69CD-DD99-39C520C007BC}"/>
              </a:ext>
            </a:extLst>
          </p:cNvPr>
          <p:cNvSpPr txBox="1"/>
          <p:nvPr/>
        </p:nvSpPr>
        <p:spPr>
          <a:xfrm>
            <a:off x="6087541" y="1894110"/>
            <a:ext cx="7286918" cy="523220"/>
          </a:xfrm>
          <a:prstGeom prst="rect">
            <a:avLst/>
          </a:prstGeom>
          <a:noFill/>
        </p:spPr>
        <p:txBody>
          <a:bodyPr wrap="square" rtlCol="0">
            <a:spAutoFit/>
          </a:bodyPr>
          <a:lstStyle/>
          <a:p>
            <a:pPr algn="ctr"/>
            <a:r>
              <a:rPr lang="en-US" sz="2800" dirty="0">
                <a:solidFill>
                  <a:schemeClr val="accent4">
                    <a:lumMod val="60000"/>
                    <a:lumOff val="40000"/>
                  </a:schemeClr>
                </a:solidFill>
              </a:rPr>
              <a:t>Transactions</a:t>
            </a:r>
            <a:endParaRPr lang="en-IN" sz="2800" dirty="0">
              <a:solidFill>
                <a:schemeClr val="accent4">
                  <a:lumMod val="60000"/>
                  <a:lumOff val="40000"/>
                </a:schemeClr>
              </a:solidFill>
            </a:endParaRPr>
          </a:p>
        </p:txBody>
      </p:sp>
      <p:sp>
        <p:nvSpPr>
          <p:cNvPr id="36" name="TextBox 35">
            <a:extLst>
              <a:ext uri="{FF2B5EF4-FFF2-40B4-BE49-F238E27FC236}">
                <a16:creationId xmlns:a16="http://schemas.microsoft.com/office/drawing/2014/main" id="{A83EF7E5-DE4A-DD8C-C7F6-899D402E9D58}"/>
              </a:ext>
            </a:extLst>
          </p:cNvPr>
          <p:cNvSpPr txBox="1"/>
          <p:nvPr/>
        </p:nvSpPr>
        <p:spPr>
          <a:xfrm>
            <a:off x="5954936" y="2315021"/>
            <a:ext cx="7987974" cy="6432530"/>
          </a:xfrm>
          <a:prstGeom prst="rect">
            <a:avLst/>
          </a:prstGeom>
          <a:noFill/>
        </p:spPr>
        <p:txBody>
          <a:bodyPr wrap="square" rtlCol="0">
            <a:spAutoFit/>
          </a:bodyPr>
          <a:lstStyle/>
          <a:p>
            <a:r>
              <a:rPr lang="en-US" sz="2000" dirty="0">
                <a:solidFill>
                  <a:schemeClr val="bg1"/>
                </a:solidFill>
              </a:rPr>
              <a:t>The Transactions class will act for both types of users. It is inherited from the Authentication class. This class will be used to perform all the transactions for the users. It has Four data members and Six member functions.  </a:t>
            </a:r>
          </a:p>
          <a:p>
            <a:r>
              <a:rPr lang="en-US" sz="2000" dirty="0">
                <a:solidFill>
                  <a:schemeClr val="bg1"/>
                </a:solidFill>
              </a:rPr>
              <a:t>+ int choice  : selecting the option from the list of services.</a:t>
            </a:r>
          </a:p>
          <a:p>
            <a:r>
              <a:rPr lang="en-US" sz="2000" dirty="0">
                <a:solidFill>
                  <a:schemeClr val="bg1"/>
                </a:solidFill>
              </a:rPr>
              <a:t># float balance : Account opening balance.</a:t>
            </a:r>
          </a:p>
          <a:p>
            <a:r>
              <a:rPr lang="en-US" sz="2000" dirty="0">
                <a:solidFill>
                  <a:schemeClr val="bg1"/>
                </a:solidFill>
              </a:rPr>
              <a:t>- float amount : Transaction amount for Deposit, Withdrawal, and Transfer.</a:t>
            </a:r>
          </a:p>
          <a:p>
            <a:r>
              <a:rPr lang="en-US" sz="2000" dirty="0">
                <a:solidFill>
                  <a:schemeClr val="bg1"/>
                </a:solidFill>
              </a:rPr>
              <a:t>- </a:t>
            </a:r>
            <a:r>
              <a:rPr lang="en-US" sz="2000" dirty="0" err="1">
                <a:solidFill>
                  <a:schemeClr val="bg1"/>
                </a:solidFill>
              </a:rPr>
              <a:t>transferCharge</a:t>
            </a:r>
            <a:r>
              <a:rPr lang="en-US" sz="2000" dirty="0">
                <a:solidFill>
                  <a:schemeClr val="bg1"/>
                </a:solidFill>
              </a:rPr>
              <a:t> : Calculated transfer charge.</a:t>
            </a:r>
          </a:p>
          <a:p>
            <a:r>
              <a:rPr lang="en-US" sz="2000" u="sng" dirty="0">
                <a:solidFill>
                  <a:schemeClr val="bg1"/>
                </a:solidFill>
              </a:rPr>
              <a:t>Member Function :</a:t>
            </a:r>
          </a:p>
          <a:p>
            <a:r>
              <a:rPr lang="en-US" sz="2000" dirty="0">
                <a:solidFill>
                  <a:schemeClr val="bg1"/>
                </a:solidFill>
              </a:rPr>
              <a:t>+ </a:t>
            </a:r>
            <a:r>
              <a:rPr lang="en-US" sz="2000" dirty="0" err="1">
                <a:solidFill>
                  <a:schemeClr val="bg1"/>
                </a:solidFill>
              </a:rPr>
              <a:t>balanceInquiry</a:t>
            </a:r>
            <a:r>
              <a:rPr lang="en-US" sz="2000" dirty="0">
                <a:solidFill>
                  <a:schemeClr val="bg1"/>
                </a:solidFill>
              </a:rPr>
              <a:t>() : To check account balance.</a:t>
            </a:r>
          </a:p>
          <a:p>
            <a:r>
              <a:rPr lang="en-US" sz="2000" dirty="0">
                <a:solidFill>
                  <a:schemeClr val="bg1"/>
                </a:solidFill>
              </a:rPr>
              <a:t>+ </a:t>
            </a:r>
            <a:r>
              <a:rPr lang="en-US" sz="2000" dirty="0" err="1">
                <a:solidFill>
                  <a:schemeClr val="bg1"/>
                </a:solidFill>
              </a:rPr>
              <a:t>cashDeposit</a:t>
            </a:r>
            <a:r>
              <a:rPr lang="en-US" sz="2000" dirty="0">
                <a:solidFill>
                  <a:schemeClr val="bg1"/>
                </a:solidFill>
              </a:rPr>
              <a:t>()  : To deposit cash.</a:t>
            </a:r>
          </a:p>
          <a:p>
            <a:r>
              <a:rPr lang="en-US" sz="2000" dirty="0">
                <a:solidFill>
                  <a:schemeClr val="bg1"/>
                </a:solidFill>
              </a:rPr>
              <a:t>+ </a:t>
            </a:r>
            <a:r>
              <a:rPr lang="en-US" sz="2000" dirty="0" err="1">
                <a:solidFill>
                  <a:schemeClr val="bg1"/>
                </a:solidFill>
              </a:rPr>
              <a:t>cashWithdrawl</a:t>
            </a:r>
            <a:r>
              <a:rPr lang="en-US" sz="2000" dirty="0">
                <a:solidFill>
                  <a:schemeClr val="bg1"/>
                </a:solidFill>
              </a:rPr>
              <a:t>() : To withdraw cash.</a:t>
            </a:r>
          </a:p>
          <a:p>
            <a:r>
              <a:rPr lang="en-US" sz="2000" dirty="0">
                <a:solidFill>
                  <a:schemeClr val="bg1"/>
                </a:solidFill>
              </a:rPr>
              <a:t>+ </a:t>
            </a:r>
            <a:r>
              <a:rPr lang="en-US" sz="2000" dirty="0" err="1">
                <a:solidFill>
                  <a:schemeClr val="bg1"/>
                </a:solidFill>
              </a:rPr>
              <a:t>transferSameBank</a:t>
            </a:r>
            <a:r>
              <a:rPr lang="en-US" sz="2000" dirty="0">
                <a:solidFill>
                  <a:schemeClr val="bg1"/>
                </a:solidFill>
              </a:rPr>
              <a:t>  : To transfer money to same bank.</a:t>
            </a:r>
          </a:p>
          <a:p>
            <a:r>
              <a:rPr lang="en-US" sz="2000" dirty="0">
                <a:solidFill>
                  <a:schemeClr val="bg1"/>
                </a:solidFill>
              </a:rPr>
              <a:t>+</a:t>
            </a:r>
            <a:r>
              <a:rPr lang="en-US" sz="2000" dirty="0" err="1">
                <a:solidFill>
                  <a:schemeClr val="bg1"/>
                </a:solidFill>
              </a:rPr>
              <a:t>transferOtherBank</a:t>
            </a:r>
            <a:r>
              <a:rPr lang="en-US" sz="2000" dirty="0">
                <a:solidFill>
                  <a:schemeClr val="bg1"/>
                </a:solidFill>
              </a:rPr>
              <a:t>  : To transfer money to other bank .</a:t>
            </a:r>
          </a:p>
          <a:p>
            <a:r>
              <a:rPr lang="en-US" sz="2000" dirty="0">
                <a:solidFill>
                  <a:schemeClr val="bg1"/>
                </a:solidFill>
              </a:rPr>
              <a:t>+</a:t>
            </a:r>
            <a:r>
              <a:rPr lang="en-US" sz="2000" dirty="0" err="1">
                <a:solidFill>
                  <a:schemeClr val="bg1"/>
                </a:solidFill>
              </a:rPr>
              <a:t>calculateTransCharge</a:t>
            </a:r>
            <a:r>
              <a:rPr lang="en-US" sz="2000" dirty="0">
                <a:solidFill>
                  <a:schemeClr val="bg1"/>
                </a:solidFill>
              </a:rPr>
              <a:t> : To calculate transfer charges.</a:t>
            </a:r>
          </a:p>
          <a:p>
            <a:endParaRPr lang="en-US" sz="2000" u="sng" dirty="0">
              <a:solidFill>
                <a:schemeClr val="bg1"/>
              </a:solidFill>
            </a:endParaRPr>
          </a:p>
          <a:p>
            <a:endParaRPr lang="en-US" sz="2000" u="sng" dirty="0">
              <a:solidFill>
                <a:schemeClr val="bg1"/>
              </a:solidFill>
            </a:endParaRPr>
          </a:p>
          <a:p>
            <a:br>
              <a:rPr lang="en-US" sz="1800" dirty="0">
                <a:solidFill>
                  <a:schemeClr val="bg1"/>
                </a:solidFill>
                <a:effectLst/>
              </a:rPr>
            </a:br>
            <a:endParaRPr lang="en-US" sz="1800" dirty="0">
              <a:solidFill>
                <a:schemeClr val="bg1"/>
              </a:solidFill>
              <a:effectLst/>
            </a:endParaRPr>
          </a:p>
          <a:p>
            <a:endParaRPr lang="en-IN" dirty="0">
              <a:solidFill>
                <a:schemeClr val="bg1"/>
              </a:solidFill>
            </a:endParaRPr>
          </a:p>
          <a:p>
            <a:endParaRPr lang="en-IN" dirty="0">
              <a:solidFill>
                <a:schemeClr val="bg1"/>
              </a:solidFill>
            </a:endParaRPr>
          </a:p>
        </p:txBody>
      </p:sp>
      <p:pic>
        <p:nvPicPr>
          <p:cNvPr id="40" name="Picture 39">
            <a:extLst>
              <a:ext uri="{FF2B5EF4-FFF2-40B4-BE49-F238E27FC236}">
                <a16:creationId xmlns:a16="http://schemas.microsoft.com/office/drawing/2014/main" id="{0E528AE1-A7E7-751A-3647-B7BDEFA18E62}"/>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716990" y="6973418"/>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pic>
        <p:nvPicPr>
          <p:cNvPr id="9" name="Picture 8">
            <a:extLst>
              <a:ext uri="{FF2B5EF4-FFF2-40B4-BE49-F238E27FC236}">
                <a16:creationId xmlns:a16="http://schemas.microsoft.com/office/drawing/2014/main" id="{808C5A4F-EE97-F74F-2CC7-6CD66ABDE1F0}"/>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40000" contrast="40000"/>
                    </a14:imgEffect>
                  </a14:imgLayer>
                </a14:imgProps>
              </a:ext>
            </a:extLst>
          </a:blip>
          <a:stretch>
            <a:fillRect/>
          </a:stretch>
        </p:blipFill>
        <p:spPr>
          <a:xfrm>
            <a:off x="766423" y="2455683"/>
            <a:ext cx="3644040" cy="3720211"/>
          </a:xfrm>
          <a:prstGeom prst="rect">
            <a:avLst/>
          </a:prstGeom>
          <a:solidFill>
            <a:srgbClr val="FFFFFF">
              <a:shade val="85000"/>
            </a:srgbClr>
          </a:solidFill>
          <a:ln w="88900" cap="sq">
            <a:solidFill>
              <a:schemeClr val="tx1"/>
            </a:solidFill>
            <a:miter lim="800000"/>
          </a:ln>
          <a:effectLst>
            <a:outerShdw blurRad="55000" dist="18000" dir="5400000" algn="tl" rotWithShape="0">
              <a:srgbClr val="000000">
                <a:alpha val="40000"/>
              </a:srgbClr>
            </a:outerShdw>
          </a:effectLst>
        </p:spPr>
      </p:pic>
    </p:spTree>
    <p:extLst>
      <p:ext uri="{BB962C8B-B14F-4D97-AF65-F5344CB8AC3E}">
        <p14:creationId xmlns:p14="http://schemas.microsoft.com/office/powerpoint/2010/main" val="4914034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sp>
      <p:pic>
        <p:nvPicPr>
          <p:cNvPr id="4" name="Image 1"/>
          <p:cNvPicPr>
            <a:picLocks noChangeAspect="1"/>
          </p:cNvPicPr>
          <p:nvPr/>
        </p:nvPicPr>
        <p:blipFill>
          <a:blip r:embed="rId4"/>
          <a:srcRect/>
          <a:stretch/>
        </p:blipFill>
        <p:spPr>
          <a:xfrm>
            <a:off x="0" y="0"/>
            <a:ext cx="14630399" cy="8229600"/>
          </a:xfrm>
          <a:prstGeom prst="rect">
            <a:avLst/>
          </a:prstGeom>
        </p:spPr>
      </p:pic>
      <p:sp>
        <p:nvSpPr>
          <p:cNvPr id="6" name="Text 2"/>
          <p:cNvSpPr/>
          <p:nvPr/>
        </p:nvSpPr>
        <p:spPr>
          <a:xfrm>
            <a:off x="2812912" y="301942"/>
            <a:ext cx="9098280" cy="338138"/>
          </a:xfrm>
          <a:prstGeom prst="rect">
            <a:avLst/>
          </a:prstGeom>
          <a:noFill/>
          <a:ln/>
        </p:spPr>
        <p:txBody>
          <a:bodyPr wrap="none" rtlCol="0" anchor="t"/>
          <a:lstStyle/>
          <a:p>
            <a:pPr marL="0" indent="0" algn="ctr">
              <a:lnSpc>
                <a:spcPts val="2662"/>
              </a:lnSpc>
              <a:buNone/>
            </a:pPr>
            <a:r>
              <a:rPr lang="en-US" sz="24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400" dirty="0"/>
          </a:p>
        </p:txBody>
      </p:sp>
      <p:sp>
        <p:nvSpPr>
          <p:cNvPr id="7" name="Text 3"/>
          <p:cNvSpPr/>
          <p:nvPr/>
        </p:nvSpPr>
        <p:spPr>
          <a:xfrm>
            <a:off x="4925699" y="970513"/>
            <a:ext cx="4933918" cy="405646"/>
          </a:xfrm>
          <a:prstGeom prst="rect">
            <a:avLst/>
          </a:prstGeom>
          <a:noFill/>
          <a:ln/>
        </p:spPr>
        <p:txBody>
          <a:bodyPr wrap="none" rtlCol="0" anchor="t"/>
          <a:lstStyle/>
          <a:p>
            <a:pPr marL="0" indent="0" algn="ctr">
              <a:lnSpc>
                <a:spcPts val="2706"/>
              </a:lnSpc>
              <a:buNone/>
            </a:pPr>
            <a:r>
              <a:rPr lang="en-US" sz="3200" b="1" u="sng" dirty="0">
                <a:solidFill>
                  <a:srgbClr val="59ABA9"/>
                </a:solidFill>
                <a:latin typeface="Nunito" pitchFamily="34" charset="0"/>
                <a:ea typeface="Nunito" pitchFamily="34" charset="-122"/>
                <a:cs typeface="Nunito" pitchFamily="34" charset="-120"/>
              </a:rPr>
              <a:t>Program Structure</a:t>
            </a:r>
            <a:endParaRPr lang="en-US" sz="3200" u="sng" dirty="0">
              <a:solidFill>
                <a:srgbClr val="59ABA9"/>
              </a:solidFill>
            </a:endParaRPr>
          </a:p>
        </p:txBody>
      </p:sp>
      <p:sp>
        <p:nvSpPr>
          <p:cNvPr id="34" name="Rectangle: Rounded Corners 33">
            <a:extLst>
              <a:ext uri="{FF2B5EF4-FFF2-40B4-BE49-F238E27FC236}">
                <a16:creationId xmlns:a16="http://schemas.microsoft.com/office/drawing/2014/main" id="{887D2A87-A8C2-66C0-F2F2-1828D1EA6D6C}"/>
              </a:ext>
            </a:extLst>
          </p:cNvPr>
          <p:cNvSpPr/>
          <p:nvPr/>
        </p:nvSpPr>
        <p:spPr>
          <a:xfrm>
            <a:off x="5816338" y="2055043"/>
            <a:ext cx="7522590" cy="4685122"/>
          </a:xfrm>
          <a:prstGeom prst="roundRect">
            <a:avLst/>
          </a:prstGeom>
          <a:noFill/>
          <a:ln w="508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5" name="TextBox 34">
            <a:extLst>
              <a:ext uri="{FF2B5EF4-FFF2-40B4-BE49-F238E27FC236}">
                <a16:creationId xmlns:a16="http://schemas.microsoft.com/office/drawing/2014/main" id="{FCE88C69-F08B-69CD-DD99-39C520C007BC}"/>
              </a:ext>
            </a:extLst>
          </p:cNvPr>
          <p:cNvSpPr txBox="1"/>
          <p:nvPr/>
        </p:nvSpPr>
        <p:spPr>
          <a:xfrm>
            <a:off x="5934174" y="2219169"/>
            <a:ext cx="7286918" cy="523220"/>
          </a:xfrm>
          <a:prstGeom prst="rect">
            <a:avLst/>
          </a:prstGeom>
          <a:noFill/>
        </p:spPr>
        <p:txBody>
          <a:bodyPr wrap="square" rtlCol="0">
            <a:spAutoFit/>
          </a:bodyPr>
          <a:lstStyle/>
          <a:p>
            <a:pPr algn="ctr"/>
            <a:r>
              <a:rPr lang="en-US" sz="2800" dirty="0" err="1">
                <a:solidFill>
                  <a:schemeClr val="accent4">
                    <a:lumMod val="60000"/>
                    <a:lumOff val="40000"/>
                  </a:schemeClr>
                </a:solidFill>
              </a:rPr>
              <a:t>BankDatabase</a:t>
            </a:r>
            <a:endParaRPr lang="en-IN" sz="2800" dirty="0">
              <a:solidFill>
                <a:schemeClr val="accent4">
                  <a:lumMod val="60000"/>
                  <a:lumOff val="40000"/>
                </a:schemeClr>
              </a:solidFill>
            </a:endParaRPr>
          </a:p>
        </p:txBody>
      </p:sp>
      <p:sp>
        <p:nvSpPr>
          <p:cNvPr id="36" name="TextBox 35">
            <a:extLst>
              <a:ext uri="{FF2B5EF4-FFF2-40B4-BE49-F238E27FC236}">
                <a16:creationId xmlns:a16="http://schemas.microsoft.com/office/drawing/2014/main" id="{A83EF7E5-DE4A-DD8C-C7F6-899D402E9D58}"/>
              </a:ext>
            </a:extLst>
          </p:cNvPr>
          <p:cNvSpPr txBox="1"/>
          <p:nvPr/>
        </p:nvSpPr>
        <p:spPr>
          <a:xfrm>
            <a:off x="6099142" y="2856322"/>
            <a:ext cx="6975835" cy="4339650"/>
          </a:xfrm>
          <a:prstGeom prst="rect">
            <a:avLst/>
          </a:prstGeom>
          <a:noFill/>
        </p:spPr>
        <p:txBody>
          <a:bodyPr wrap="square" rtlCol="0">
            <a:spAutoFit/>
          </a:bodyPr>
          <a:lstStyle/>
          <a:p>
            <a:r>
              <a:rPr lang="en-US" sz="2000" dirty="0">
                <a:solidFill>
                  <a:schemeClr val="bg1"/>
                </a:solidFill>
              </a:rPr>
              <a:t>The </a:t>
            </a:r>
            <a:r>
              <a:rPr lang="en-US" sz="2000" dirty="0" err="1">
                <a:solidFill>
                  <a:schemeClr val="bg1"/>
                </a:solidFill>
              </a:rPr>
              <a:t>BankDatabase</a:t>
            </a:r>
            <a:r>
              <a:rPr lang="en-US" sz="2000" dirty="0">
                <a:solidFill>
                  <a:schemeClr val="bg1"/>
                </a:solidFill>
              </a:rPr>
              <a:t> class holds all the data of the user securely and it has attributes to keep the record of transactions. It has two data member and three member function. </a:t>
            </a:r>
          </a:p>
          <a:p>
            <a:r>
              <a:rPr lang="en-US" sz="2000" dirty="0">
                <a:solidFill>
                  <a:schemeClr val="bg1"/>
                </a:solidFill>
              </a:rPr>
              <a:t>- int </a:t>
            </a:r>
            <a:r>
              <a:rPr lang="en-US" sz="2000" dirty="0" err="1">
                <a:solidFill>
                  <a:schemeClr val="bg1"/>
                </a:solidFill>
              </a:rPr>
              <a:t>NumOfTransaction</a:t>
            </a:r>
            <a:r>
              <a:rPr lang="en-US" sz="2000" dirty="0">
                <a:solidFill>
                  <a:schemeClr val="bg1"/>
                </a:solidFill>
              </a:rPr>
              <a:t> : Store number of transactions.</a:t>
            </a:r>
          </a:p>
          <a:p>
            <a:r>
              <a:rPr lang="en-US" sz="2000" dirty="0">
                <a:solidFill>
                  <a:schemeClr val="bg1"/>
                </a:solidFill>
              </a:rPr>
              <a:t>- float </a:t>
            </a:r>
            <a:r>
              <a:rPr lang="en-US" sz="2000" dirty="0" err="1">
                <a:solidFill>
                  <a:schemeClr val="bg1"/>
                </a:solidFill>
              </a:rPr>
              <a:t>monthlyMaintainCharge</a:t>
            </a:r>
            <a:r>
              <a:rPr lang="en-US" sz="2000" dirty="0">
                <a:solidFill>
                  <a:schemeClr val="bg1"/>
                </a:solidFill>
              </a:rPr>
              <a:t> : Monthly maintenance charge for users.</a:t>
            </a:r>
            <a:endParaRPr lang="en-IN" sz="2000" dirty="0">
              <a:solidFill>
                <a:schemeClr val="bg1"/>
              </a:solidFill>
            </a:endParaRPr>
          </a:p>
          <a:p>
            <a:endParaRPr lang="en-US" sz="2000" dirty="0">
              <a:solidFill>
                <a:schemeClr val="bg1"/>
              </a:solidFill>
            </a:endParaRPr>
          </a:p>
          <a:p>
            <a:r>
              <a:rPr lang="en-US" sz="2000" u="sng" dirty="0">
                <a:solidFill>
                  <a:schemeClr val="bg1"/>
                </a:solidFill>
              </a:rPr>
              <a:t>Member function : </a:t>
            </a:r>
          </a:p>
          <a:p>
            <a:r>
              <a:rPr lang="en-US" sz="2000" dirty="0">
                <a:solidFill>
                  <a:schemeClr val="bg1"/>
                </a:solidFill>
              </a:rPr>
              <a:t>+ </a:t>
            </a:r>
            <a:r>
              <a:rPr lang="en-US" sz="2000" dirty="0" err="1">
                <a:solidFill>
                  <a:schemeClr val="bg1"/>
                </a:solidFill>
              </a:rPr>
              <a:t>calculateMonthlyCharge</a:t>
            </a:r>
            <a:r>
              <a:rPr lang="en-US" sz="2000" dirty="0">
                <a:solidFill>
                  <a:schemeClr val="bg1"/>
                </a:solidFill>
              </a:rPr>
              <a:t> :  To calculate monthly charges.</a:t>
            </a:r>
          </a:p>
          <a:p>
            <a:r>
              <a:rPr lang="en-US" sz="2000" dirty="0">
                <a:solidFill>
                  <a:schemeClr val="bg1"/>
                </a:solidFill>
              </a:rPr>
              <a:t>friend </a:t>
            </a:r>
            <a:r>
              <a:rPr lang="en-US" sz="2000" dirty="0" err="1">
                <a:solidFill>
                  <a:schemeClr val="bg1"/>
                </a:solidFill>
              </a:rPr>
              <a:t>updateBalance</a:t>
            </a:r>
            <a:r>
              <a:rPr lang="en-US" sz="2000" dirty="0">
                <a:solidFill>
                  <a:schemeClr val="bg1"/>
                </a:solidFill>
              </a:rPr>
              <a:t>()     :To update user’s account balance.</a:t>
            </a:r>
          </a:p>
          <a:p>
            <a:r>
              <a:rPr lang="en-US" sz="2000" dirty="0">
                <a:solidFill>
                  <a:schemeClr val="bg1"/>
                </a:solidFill>
              </a:rPr>
              <a:t>friend </a:t>
            </a:r>
            <a:r>
              <a:rPr lang="en-US" sz="2000" dirty="0" err="1">
                <a:solidFill>
                  <a:schemeClr val="bg1"/>
                </a:solidFill>
              </a:rPr>
              <a:t>printAllTransactions</a:t>
            </a:r>
            <a:r>
              <a:rPr lang="en-US" sz="2000" dirty="0">
                <a:solidFill>
                  <a:schemeClr val="bg1"/>
                </a:solidFill>
              </a:rPr>
              <a:t>() : To print all transaction details.</a:t>
            </a:r>
            <a:endParaRPr lang="en-IN" sz="2000" dirty="0">
              <a:solidFill>
                <a:schemeClr val="bg1"/>
              </a:solidFill>
            </a:endParaRPr>
          </a:p>
          <a:p>
            <a:endParaRPr lang="en-US" sz="2000" dirty="0">
              <a:solidFill>
                <a:schemeClr val="bg1"/>
              </a:solidFill>
            </a:endParaRPr>
          </a:p>
          <a:p>
            <a:endParaRPr lang="en-IN" dirty="0">
              <a:solidFill>
                <a:schemeClr val="bg1"/>
              </a:solidFill>
            </a:endParaRPr>
          </a:p>
          <a:p>
            <a:endParaRPr lang="en-IN" dirty="0">
              <a:solidFill>
                <a:schemeClr val="bg1"/>
              </a:solidFill>
            </a:endParaRPr>
          </a:p>
        </p:txBody>
      </p:sp>
      <p:pic>
        <p:nvPicPr>
          <p:cNvPr id="40" name="Picture 39">
            <a:extLst>
              <a:ext uri="{FF2B5EF4-FFF2-40B4-BE49-F238E27FC236}">
                <a16:creationId xmlns:a16="http://schemas.microsoft.com/office/drawing/2014/main" id="{0E528AE1-A7E7-751A-3647-B7BDEFA18E62}"/>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763568" y="6851809"/>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pic>
        <p:nvPicPr>
          <p:cNvPr id="9" name="Picture 8">
            <a:extLst>
              <a:ext uri="{FF2B5EF4-FFF2-40B4-BE49-F238E27FC236}">
                <a16:creationId xmlns:a16="http://schemas.microsoft.com/office/drawing/2014/main" id="{4D0F38F9-F42F-C5BD-9961-55CFAB6111B2}"/>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40000" contrast="40000"/>
                    </a14:imgEffect>
                  </a14:imgLayer>
                </a14:imgProps>
              </a:ext>
            </a:extLst>
          </a:blip>
          <a:stretch>
            <a:fillRect/>
          </a:stretch>
        </p:blipFill>
        <p:spPr>
          <a:xfrm>
            <a:off x="758404" y="2342894"/>
            <a:ext cx="4109015" cy="4109420"/>
          </a:xfrm>
          <a:prstGeom prst="rect">
            <a:avLst/>
          </a:prstGeom>
          <a:solidFill>
            <a:srgbClr val="FFFFFF">
              <a:shade val="85000"/>
            </a:srgbClr>
          </a:solidFill>
          <a:ln w="88900" cap="sq">
            <a:solidFill>
              <a:schemeClr val="tx1"/>
            </a:solidFill>
            <a:miter lim="800000"/>
          </a:ln>
          <a:effectLst>
            <a:outerShdw blurRad="55000" dist="18000" dir="5400000" algn="tl" rotWithShape="0">
              <a:srgbClr val="000000">
                <a:alpha val="40000"/>
              </a:srgbClr>
            </a:outerShdw>
          </a:effectLst>
        </p:spPr>
      </p:pic>
      <p:sp>
        <p:nvSpPr>
          <p:cNvPr id="10" name="TextBox 9">
            <a:extLst>
              <a:ext uri="{FF2B5EF4-FFF2-40B4-BE49-F238E27FC236}">
                <a16:creationId xmlns:a16="http://schemas.microsoft.com/office/drawing/2014/main" id="{C356A16E-9263-892A-F1FB-F3534B399F43}"/>
              </a:ext>
            </a:extLst>
          </p:cNvPr>
          <p:cNvSpPr txBox="1"/>
          <p:nvPr/>
        </p:nvSpPr>
        <p:spPr>
          <a:xfrm>
            <a:off x="3490986" y="4256534"/>
            <a:ext cx="688400" cy="523220"/>
          </a:xfrm>
          <a:prstGeom prst="rect">
            <a:avLst/>
          </a:prstGeom>
          <a:noFill/>
        </p:spPr>
        <p:txBody>
          <a:bodyPr wrap="square" rtlCol="0">
            <a:spAutoFit/>
          </a:bodyPr>
          <a:lstStyle/>
          <a:p>
            <a:r>
              <a:rPr lang="en-US" sz="2800" dirty="0">
                <a:solidFill>
                  <a:schemeClr val="tx1">
                    <a:lumMod val="50000"/>
                    <a:lumOff val="50000"/>
                  </a:schemeClr>
                </a:solidFill>
              </a:rPr>
              <a:t>()</a:t>
            </a:r>
            <a:endParaRPr lang="en-IN" sz="2800" dirty="0">
              <a:solidFill>
                <a:schemeClr val="tx1">
                  <a:lumMod val="50000"/>
                  <a:lumOff val="50000"/>
                </a:schemeClr>
              </a:solidFill>
            </a:endParaRPr>
          </a:p>
        </p:txBody>
      </p:sp>
    </p:spTree>
    <p:extLst>
      <p:ext uri="{BB962C8B-B14F-4D97-AF65-F5344CB8AC3E}">
        <p14:creationId xmlns:p14="http://schemas.microsoft.com/office/powerpoint/2010/main" val="6165064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888">
            <a:solidFill>
              <a:srgbClr val="262654"/>
            </a:solidFill>
            <a:prstDash val="solid"/>
          </a:ln>
        </p:spPr>
      </p:sp>
      <p:pic>
        <p:nvPicPr>
          <p:cNvPr id="4" name="Image 1" descr="preencoded.png"/>
          <p:cNvPicPr>
            <a:picLocks noChangeAspect="1"/>
          </p:cNvPicPr>
          <p:nvPr/>
        </p:nvPicPr>
        <p:blipFill>
          <a:blip r:embed="rId4"/>
          <a:stretch>
            <a:fillRect/>
          </a:stretch>
        </p:blipFill>
        <p:spPr>
          <a:xfrm>
            <a:off x="0" y="-72736"/>
            <a:ext cx="14630400" cy="8229600"/>
          </a:xfrm>
          <a:prstGeom prst="rect">
            <a:avLst/>
          </a:prstGeom>
        </p:spPr>
      </p:pic>
      <p:pic>
        <p:nvPicPr>
          <p:cNvPr id="21" name="Picture 20">
            <a:extLst>
              <a:ext uri="{FF2B5EF4-FFF2-40B4-BE49-F238E27FC236}">
                <a16:creationId xmlns:a16="http://schemas.microsoft.com/office/drawing/2014/main" id="{0551F2FB-075F-D257-2D06-88F0B2FFC021}"/>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723197" y="6931137"/>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
        <p:nvSpPr>
          <p:cNvPr id="27" name="Text 23"/>
          <p:cNvSpPr/>
          <p:nvPr/>
        </p:nvSpPr>
        <p:spPr>
          <a:xfrm>
            <a:off x="-363682" y="1897829"/>
            <a:ext cx="14630400" cy="459357"/>
          </a:xfrm>
          <a:prstGeom prst="rect">
            <a:avLst/>
          </a:prstGeom>
          <a:noFill/>
          <a:ln/>
        </p:spPr>
        <p:txBody>
          <a:bodyPr wrap="none" rtlCol="0" anchor="t"/>
          <a:lstStyle/>
          <a:p>
            <a:pPr marL="0" indent="0" algn="ctr">
              <a:lnSpc>
                <a:spcPts val="2706"/>
              </a:lnSpc>
              <a:buNone/>
            </a:pPr>
            <a:r>
              <a:rPr lang="en-US" sz="3600" b="1" u="sng" dirty="0">
                <a:solidFill>
                  <a:srgbClr val="59ABA9"/>
                </a:solidFill>
                <a:latin typeface="Nunito" pitchFamily="34" charset="0"/>
                <a:ea typeface="Nunito" pitchFamily="34" charset="-122"/>
                <a:cs typeface="Nunito" pitchFamily="34" charset="-120"/>
              </a:rPr>
              <a:t>Git Hub</a:t>
            </a:r>
            <a:endParaRPr lang="en-US" sz="3600" u="sng" dirty="0">
              <a:solidFill>
                <a:srgbClr val="59ABA9"/>
              </a:solidFill>
            </a:endParaRPr>
          </a:p>
        </p:txBody>
      </p:sp>
      <p:sp>
        <p:nvSpPr>
          <p:cNvPr id="30" name="TextBox 29">
            <a:extLst>
              <a:ext uri="{FF2B5EF4-FFF2-40B4-BE49-F238E27FC236}">
                <a16:creationId xmlns:a16="http://schemas.microsoft.com/office/drawing/2014/main" id="{4CE41A1B-4F62-5D8B-0B66-297D42522977}"/>
              </a:ext>
            </a:extLst>
          </p:cNvPr>
          <p:cNvSpPr txBox="1"/>
          <p:nvPr/>
        </p:nvSpPr>
        <p:spPr>
          <a:xfrm>
            <a:off x="176645" y="955905"/>
            <a:ext cx="14630400" cy="459357"/>
          </a:xfrm>
          <a:prstGeom prst="rect">
            <a:avLst/>
          </a:prstGeom>
          <a:noFill/>
        </p:spPr>
        <p:txBody>
          <a:bodyPr wrap="square">
            <a:spAutoFit/>
          </a:bodyPr>
          <a:lstStyle/>
          <a:p>
            <a:pPr marL="0" indent="0" algn="ctr">
              <a:lnSpc>
                <a:spcPts val="2662"/>
              </a:lnSpc>
              <a:buNone/>
            </a:pPr>
            <a:r>
              <a:rPr lang="en-US" sz="28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800" dirty="0"/>
          </a:p>
        </p:txBody>
      </p:sp>
      <p:sp>
        <p:nvSpPr>
          <p:cNvPr id="6" name="Rectangle: Rounded Corners 5">
            <a:extLst>
              <a:ext uri="{FF2B5EF4-FFF2-40B4-BE49-F238E27FC236}">
                <a16:creationId xmlns:a16="http://schemas.microsoft.com/office/drawing/2014/main" id="{57251EF3-1A8B-4E47-0F38-41F3A532DDDC}"/>
              </a:ext>
            </a:extLst>
          </p:cNvPr>
          <p:cNvSpPr/>
          <p:nvPr/>
        </p:nvSpPr>
        <p:spPr>
          <a:xfrm>
            <a:off x="2979892" y="2930236"/>
            <a:ext cx="9325370" cy="2064691"/>
          </a:xfrm>
          <a:prstGeom prst="roundRect">
            <a:avLst/>
          </a:prstGeom>
          <a:no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Rounded Corners 13">
            <a:hlinkClick r:id="rId7" tooltip="HelloWorld-Banking System"/>
            <a:extLst>
              <a:ext uri="{FF2B5EF4-FFF2-40B4-BE49-F238E27FC236}">
                <a16:creationId xmlns:a16="http://schemas.microsoft.com/office/drawing/2014/main" id="{B397D6A5-6BED-59D9-F0CA-50DB02C20279}"/>
              </a:ext>
            </a:extLst>
          </p:cNvPr>
          <p:cNvSpPr/>
          <p:nvPr/>
        </p:nvSpPr>
        <p:spPr>
          <a:xfrm>
            <a:off x="3169227" y="2930236"/>
            <a:ext cx="8956964" cy="2064691"/>
          </a:xfrm>
          <a:prstGeom prst="roundRect">
            <a:avLst/>
          </a:prstGeom>
          <a:solidFill>
            <a:schemeClr val="tx1">
              <a:alpha val="4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6BFC982A-48D3-A302-9D9D-0C526EA44274}"/>
              </a:ext>
            </a:extLst>
          </p:cNvPr>
          <p:cNvSpPr txBox="1"/>
          <p:nvPr/>
        </p:nvSpPr>
        <p:spPr>
          <a:xfrm>
            <a:off x="3169227" y="3271271"/>
            <a:ext cx="7024191" cy="369332"/>
          </a:xfrm>
          <a:prstGeom prst="rect">
            <a:avLst/>
          </a:prstGeom>
          <a:noFill/>
        </p:spPr>
        <p:txBody>
          <a:bodyPr wrap="square" rtlCol="0">
            <a:spAutoFit/>
          </a:bodyPr>
          <a:lstStyle/>
          <a:p>
            <a:r>
              <a:rPr lang="en-US" dirty="0">
                <a:solidFill>
                  <a:schemeClr val="bg1"/>
                </a:solidFill>
              </a:rPr>
              <a:t>Click to go to the link:</a:t>
            </a:r>
          </a:p>
        </p:txBody>
      </p:sp>
      <p:sp>
        <p:nvSpPr>
          <p:cNvPr id="8" name="TextBox 7">
            <a:extLst>
              <a:ext uri="{FF2B5EF4-FFF2-40B4-BE49-F238E27FC236}">
                <a16:creationId xmlns:a16="http://schemas.microsoft.com/office/drawing/2014/main" id="{E9D119B9-90F3-55BF-916C-B78EF0F019CF}"/>
              </a:ext>
            </a:extLst>
          </p:cNvPr>
          <p:cNvSpPr txBox="1"/>
          <p:nvPr/>
        </p:nvSpPr>
        <p:spPr>
          <a:xfrm>
            <a:off x="3074559" y="3616979"/>
            <a:ext cx="9136035" cy="584775"/>
          </a:xfrm>
          <a:prstGeom prst="rect">
            <a:avLst/>
          </a:prstGeom>
          <a:noFill/>
        </p:spPr>
        <p:txBody>
          <a:bodyPr wrap="square" rtlCol="0">
            <a:spAutoFit/>
          </a:bodyPr>
          <a:lstStyle/>
          <a:p>
            <a:pPr algn="ctr"/>
            <a:r>
              <a:rPr lang="en-IN" sz="3200" dirty="0">
                <a:solidFill>
                  <a:schemeClr val="bg1"/>
                </a:solidFill>
                <a:hlinkClick r:id="rId7"/>
              </a:rPr>
              <a:t>HelloWorld-Banking-System</a:t>
            </a:r>
            <a:endParaRPr lang="en-IN" sz="3200" dirty="0">
              <a:solidFill>
                <a:schemeClr val="bg1"/>
              </a:solidFill>
            </a:endParaRPr>
          </a:p>
        </p:txBody>
      </p:sp>
    </p:spTree>
    <p:extLst>
      <p:ext uri="{BB962C8B-B14F-4D97-AF65-F5344CB8AC3E}">
        <p14:creationId xmlns:p14="http://schemas.microsoft.com/office/powerpoint/2010/main" val="2370360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49411">
            <a:solidFill>
              <a:srgbClr val="262654"/>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2892981" y="544949"/>
            <a:ext cx="8844320" cy="741759"/>
          </a:xfrm>
          <a:prstGeom prst="rect">
            <a:avLst/>
          </a:prstGeom>
          <a:noFill/>
          <a:ln/>
        </p:spPr>
        <p:txBody>
          <a:bodyPr wrap="square" rtlCol="0" anchor="t"/>
          <a:lstStyle/>
          <a:p>
            <a:pPr marL="0" indent="0" algn="ctr">
              <a:lnSpc>
                <a:spcPts val="2921"/>
              </a:lnSpc>
              <a:buNone/>
            </a:pPr>
            <a:r>
              <a:rPr lang="en-US" sz="2800" b="1" dirty="0">
                <a:solidFill>
                  <a:srgbClr val="FFFFFF"/>
                </a:solidFill>
                <a:latin typeface="Nunito" pitchFamily="34" charset="0"/>
                <a:ea typeface="Nunito" pitchFamily="34" charset="-122"/>
                <a:cs typeface="Nunito" pitchFamily="34" charset="-120"/>
              </a:rPr>
              <a:t>Object-Oriented Programming Methodology Case Study- Banking System</a:t>
            </a:r>
            <a:endParaRPr lang="en-US" sz="2800" dirty="0"/>
          </a:p>
        </p:txBody>
      </p:sp>
      <p:sp>
        <p:nvSpPr>
          <p:cNvPr id="7" name="Text 3"/>
          <p:cNvSpPr/>
          <p:nvPr/>
        </p:nvSpPr>
        <p:spPr>
          <a:xfrm>
            <a:off x="2892981" y="1934588"/>
            <a:ext cx="8844320" cy="395645"/>
          </a:xfrm>
          <a:prstGeom prst="rect">
            <a:avLst/>
          </a:prstGeom>
          <a:noFill/>
          <a:ln/>
        </p:spPr>
        <p:txBody>
          <a:bodyPr wrap="none" rtlCol="0" anchor="t"/>
          <a:lstStyle/>
          <a:p>
            <a:pPr marL="0" indent="0" algn="l">
              <a:lnSpc>
                <a:spcPts val="3116"/>
              </a:lnSpc>
              <a:buNone/>
            </a:pPr>
            <a:r>
              <a:rPr lang="en-US" sz="4000" dirty="0">
                <a:solidFill>
                  <a:srgbClr val="FFFFFF"/>
                </a:solidFill>
                <a:latin typeface="PT Sans" pitchFamily="34" charset="0"/>
                <a:ea typeface="PT Sans" pitchFamily="34" charset="-122"/>
                <a:cs typeface="PT Sans" pitchFamily="34" charset="-120"/>
              </a:rPr>
              <a:t>Contents:</a:t>
            </a:r>
            <a:endParaRPr lang="en-US" sz="4000" dirty="0"/>
          </a:p>
        </p:txBody>
      </p:sp>
      <p:sp>
        <p:nvSpPr>
          <p:cNvPr id="8" name="Shape 4"/>
          <p:cNvSpPr/>
          <p:nvPr/>
        </p:nvSpPr>
        <p:spPr>
          <a:xfrm>
            <a:off x="2892981" y="2626937"/>
            <a:ext cx="8844320" cy="761405"/>
          </a:xfrm>
          <a:prstGeom prst="roundRect">
            <a:avLst>
              <a:gd name="adj" fmla="val 46769"/>
            </a:avLst>
          </a:prstGeom>
          <a:solidFill>
            <a:srgbClr val="00002E"/>
          </a:solidFill>
          <a:ln w="24646">
            <a:solidFill>
              <a:srgbClr val="F2B42D"/>
            </a:solidFill>
            <a:prstDash val="solid"/>
          </a:ln>
        </p:spPr>
        <p:txBody>
          <a:bodyPr/>
          <a:lstStyle/>
          <a:p>
            <a:endParaRPr lang="en-IN" dirty="0"/>
          </a:p>
        </p:txBody>
      </p:sp>
      <p:sp>
        <p:nvSpPr>
          <p:cNvPr id="9" name="Text 5"/>
          <p:cNvSpPr/>
          <p:nvPr/>
        </p:nvSpPr>
        <p:spPr>
          <a:xfrm>
            <a:off x="3343247" y="2849345"/>
            <a:ext cx="8083153" cy="316587"/>
          </a:xfrm>
          <a:prstGeom prst="rect">
            <a:avLst/>
          </a:prstGeom>
          <a:noFill/>
          <a:ln/>
        </p:spPr>
        <p:txBody>
          <a:bodyPr wrap="none" rtlCol="0" anchor="t"/>
          <a:lstStyle/>
          <a:p>
            <a:pPr marL="342900" indent="-342900" algn="l">
              <a:lnSpc>
                <a:spcPts val="2492"/>
              </a:lnSpc>
              <a:buSzPct val="100000"/>
              <a:buChar char="•"/>
            </a:pPr>
            <a:r>
              <a:rPr lang="en-US" sz="2400" dirty="0">
                <a:solidFill>
                  <a:srgbClr val="FFFFFF"/>
                </a:solidFill>
                <a:latin typeface="PT Sans" pitchFamily="34" charset="0"/>
              </a:rPr>
              <a:t>Summary of First Phase</a:t>
            </a:r>
            <a:endParaRPr lang="en-US" sz="2400" dirty="0"/>
          </a:p>
        </p:txBody>
      </p:sp>
      <p:sp>
        <p:nvSpPr>
          <p:cNvPr id="10" name="Shape 6"/>
          <p:cNvSpPr/>
          <p:nvPr/>
        </p:nvSpPr>
        <p:spPr>
          <a:xfrm>
            <a:off x="2892981" y="3625572"/>
            <a:ext cx="8844320" cy="761405"/>
          </a:xfrm>
          <a:prstGeom prst="roundRect">
            <a:avLst>
              <a:gd name="adj" fmla="val 46769"/>
            </a:avLst>
          </a:prstGeom>
          <a:solidFill>
            <a:srgbClr val="00002E"/>
          </a:solidFill>
          <a:ln w="24646">
            <a:solidFill>
              <a:srgbClr val="D7425E"/>
            </a:solidFill>
            <a:prstDash val="solid"/>
          </a:ln>
        </p:spPr>
      </p:sp>
      <p:sp>
        <p:nvSpPr>
          <p:cNvPr id="11" name="Text 7"/>
          <p:cNvSpPr/>
          <p:nvPr/>
        </p:nvSpPr>
        <p:spPr>
          <a:xfrm>
            <a:off x="3431736" y="3847980"/>
            <a:ext cx="8083153" cy="316587"/>
          </a:xfrm>
          <a:prstGeom prst="rect">
            <a:avLst/>
          </a:prstGeom>
          <a:noFill/>
          <a:ln/>
        </p:spPr>
        <p:txBody>
          <a:bodyPr wrap="none" rtlCol="0" anchor="t"/>
          <a:lstStyle/>
          <a:p>
            <a:pPr marL="342900" indent="-342900" algn="l">
              <a:lnSpc>
                <a:spcPts val="2492"/>
              </a:lnSpc>
              <a:buSzPct val="100000"/>
              <a:buChar char="•"/>
            </a:pPr>
            <a:r>
              <a:rPr lang="en-US" sz="2400" dirty="0">
                <a:solidFill>
                  <a:srgbClr val="FFFFFF"/>
                </a:solidFill>
                <a:latin typeface="PT Sans" pitchFamily="34" charset="0"/>
              </a:rPr>
              <a:t>Summary of Second Phase</a:t>
            </a:r>
            <a:endParaRPr lang="en-US" sz="2400" dirty="0"/>
          </a:p>
        </p:txBody>
      </p:sp>
      <p:sp>
        <p:nvSpPr>
          <p:cNvPr id="12" name="Shape 8"/>
          <p:cNvSpPr/>
          <p:nvPr/>
        </p:nvSpPr>
        <p:spPr>
          <a:xfrm>
            <a:off x="2892981" y="4624207"/>
            <a:ext cx="8844320" cy="761405"/>
          </a:xfrm>
          <a:prstGeom prst="roundRect">
            <a:avLst>
              <a:gd name="adj" fmla="val 46769"/>
            </a:avLst>
          </a:prstGeom>
          <a:solidFill>
            <a:srgbClr val="00002E"/>
          </a:solidFill>
          <a:ln w="24646">
            <a:solidFill>
              <a:srgbClr val="DD785E"/>
            </a:solidFill>
            <a:prstDash val="solid"/>
          </a:ln>
        </p:spPr>
        <p:txBody>
          <a:bodyPr/>
          <a:lstStyle/>
          <a:p>
            <a:endParaRPr lang="en-IN" dirty="0"/>
          </a:p>
        </p:txBody>
      </p:sp>
      <p:sp>
        <p:nvSpPr>
          <p:cNvPr id="13" name="Text 9"/>
          <p:cNvSpPr/>
          <p:nvPr/>
        </p:nvSpPr>
        <p:spPr>
          <a:xfrm>
            <a:off x="3431738" y="4846615"/>
            <a:ext cx="8083153" cy="316587"/>
          </a:xfrm>
          <a:prstGeom prst="rect">
            <a:avLst/>
          </a:prstGeom>
          <a:noFill/>
          <a:ln/>
        </p:spPr>
        <p:txBody>
          <a:bodyPr wrap="none" rtlCol="0" anchor="t"/>
          <a:lstStyle/>
          <a:p>
            <a:pPr marL="342900" indent="-342900" algn="l">
              <a:lnSpc>
                <a:spcPts val="2492"/>
              </a:lnSpc>
              <a:buSzPct val="100000"/>
              <a:buChar char="•"/>
            </a:pPr>
            <a:r>
              <a:rPr lang="en-US" sz="2400" dirty="0">
                <a:solidFill>
                  <a:srgbClr val="FFFFFF"/>
                </a:solidFill>
                <a:latin typeface="PT Sans" pitchFamily="34" charset="0"/>
                <a:ea typeface="PT Sans" pitchFamily="34" charset="-122"/>
                <a:cs typeface="PT Sans" pitchFamily="34" charset="-120"/>
              </a:rPr>
              <a:t>Input-Output Flow</a:t>
            </a:r>
            <a:endParaRPr lang="en-US" sz="2400" dirty="0"/>
          </a:p>
        </p:txBody>
      </p:sp>
      <p:sp>
        <p:nvSpPr>
          <p:cNvPr id="14" name="Shape 10"/>
          <p:cNvSpPr/>
          <p:nvPr/>
        </p:nvSpPr>
        <p:spPr>
          <a:xfrm>
            <a:off x="2892981" y="5583375"/>
            <a:ext cx="8844320" cy="761405"/>
          </a:xfrm>
          <a:prstGeom prst="roundRect">
            <a:avLst>
              <a:gd name="adj" fmla="val 46769"/>
            </a:avLst>
          </a:prstGeom>
          <a:solidFill>
            <a:srgbClr val="00002E"/>
          </a:solidFill>
          <a:ln w="24646">
            <a:solidFill>
              <a:srgbClr val="48A8E2"/>
            </a:solidFill>
            <a:prstDash val="solid"/>
          </a:ln>
        </p:spPr>
        <p:txBody>
          <a:bodyPr/>
          <a:lstStyle/>
          <a:p>
            <a:endParaRPr lang="en-IN" dirty="0"/>
          </a:p>
        </p:txBody>
      </p:sp>
      <p:sp>
        <p:nvSpPr>
          <p:cNvPr id="15" name="Text 11"/>
          <p:cNvSpPr/>
          <p:nvPr/>
        </p:nvSpPr>
        <p:spPr>
          <a:xfrm>
            <a:off x="3431737" y="5805783"/>
            <a:ext cx="8083153" cy="316587"/>
          </a:xfrm>
          <a:prstGeom prst="rect">
            <a:avLst/>
          </a:prstGeom>
          <a:noFill/>
          <a:ln/>
        </p:spPr>
        <p:txBody>
          <a:bodyPr wrap="none" rtlCol="0" anchor="t"/>
          <a:lstStyle/>
          <a:p>
            <a:pPr marL="342900" indent="-342900" algn="l">
              <a:lnSpc>
                <a:spcPts val="2492"/>
              </a:lnSpc>
              <a:buSzPct val="100000"/>
              <a:buChar char="•"/>
            </a:pPr>
            <a:r>
              <a:rPr lang="en-US" sz="2400" dirty="0">
                <a:solidFill>
                  <a:srgbClr val="FFFFFF"/>
                </a:solidFill>
                <a:latin typeface="PT Sans" pitchFamily="34" charset="0"/>
                <a:ea typeface="PT Sans" pitchFamily="34" charset="-122"/>
                <a:cs typeface="PT Sans" pitchFamily="34" charset="-120"/>
              </a:rPr>
              <a:t>Program Structure</a:t>
            </a:r>
            <a:endParaRPr lang="en-US" sz="2400" dirty="0"/>
          </a:p>
        </p:txBody>
      </p:sp>
      <p:sp>
        <p:nvSpPr>
          <p:cNvPr id="18" name="Shape 14"/>
          <p:cNvSpPr/>
          <p:nvPr/>
        </p:nvSpPr>
        <p:spPr>
          <a:xfrm>
            <a:off x="2892981" y="6542543"/>
            <a:ext cx="8844320" cy="761405"/>
          </a:xfrm>
          <a:prstGeom prst="roundRect">
            <a:avLst>
              <a:gd name="adj" fmla="val 46769"/>
            </a:avLst>
          </a:prstGeom>
          <a:solidFill>
            <a:srgbClr val="00002E"/>
          </a:solidFill>
          <a:ln w="24646">
            <a:solidFill>
              <a:srgbClr val="F2B42D"/>
            </a:solidFill>
            <a:prstDash val="solid"/>
          </a:ln>
        </p:spPr>
      </p:sp>
      <p:sp>
        <p:nvSpPr>
          <p:cNvPr id="19" name="Text 15"/>
          <p:cNvSpPr/>
          <p:nvPr/>
        </p:nvSpPr>
        <p:spPr>
          <a:xfrm>
            <a:off x="3431738" y="6764951"/>
            <a:ext cx="8083153" cy="316587"/>
          </a:xfrm>
          <a:prstGeom prst="rect">
            <a:avLst/>
          </a:prstGeom>
          <a:noFill/>
          <a:ln/>
        </p:spPr>
        <p:txBody>
          <a:bodyPr wrap="none" rtlCol="0" anchor="t"/>
          <a:lstStyle/>
          <a:p>
            <a:pPr marL="342900" indent="-342900" algn="l">
              <a:lnSpc>
                <a:spcPts val="2492"/>
              </a:lnSpc>
              <a:buSzPct val="100000"/>
              <a:buChar char="•"/>
            </a:pPr>
            <a:r>
              <a:rPr lang="en-US" sz="2400" dirty="0">
                <a:solidFill>
                  <a:srgbClr val="FFFFFF"/>
                </a:solidFill>
                <a:latin typeface="PT Sans" pitchFamily="34" charset="0"/>
                <a:ea typeface="PT Sans" pitchFamily="34" charset="-122"/>
                <a:cs typeface="PT Sans" pitchFamily="34" charset="-120"/>
              </a:rPr>
              <a:t>Git Hub</a:t>
            </a:r>
            <a:endParaRPr lang="en-US" sz="2400" dirty="0"/>
          </a:p>
        </p:txBody>
      </p:sp>
      <p:pic>
        <p:nvPicPr>
          <p:cNvPr id="20" name="Picture 19">
            <a:extLst>
              <a:ext uri="{FF2B5EF4-FFF2-40B4-BE49-F238E27FC236}">
                <a16:creationId xmlns:a16="http://schemas.microsoft.com/office/drawing/2014/main" id="{03DB5328-A2DB-A8D7-2EDD-CBA28494313E}"/>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614480" y="6764950"/>
            <a:ext cx="1894237" cy="1116467"/>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5" name="Shape 1"/>
          <p:cNvSpPr/>
          <p:nvPr/>
        </p:nvSpPr>
        <p:spPr>
          <a:xfrm>
            <a:off x="0" y="0"/>
            <a:ext cx="14630400" cy="8233172"/>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3172"/>
          </a:xfrm>
          <a:prstGeom prst="rect">
            <a:avLst/>
          </a:prstGeom>
          <a:solidFill>
            <a:srgbClr val="00002E">
              <a:alpha val="75000"/>
            </a:srgbClr>
          </a:solidFill>
          <a:ln w="52745">
            <a:solidFill>
              <a:srgbClr val="262654"/>
            </a:solidFill>
            <a:prstDash val="solid"/>
          </a:ln>
        </p:spPr>
      </p:sp>
      <p:pic>
        <p:nvPicPr>
          <p:cNvPr id="4" name="Image 1" descr="preencoded.png"/>
          <p:cNvPicPr>
            <a:picLocks noChangeAspect="1"/>
          </p:cNvPicPr>
          <p:nvPr/>
        </p:nvPicPr>
        <p:blipFill>
          <a:blip r:embed="rId4"/>
          <a:stretch>
            <a:fillRect/>
          </a:stretch>
        </p:blipFill>
        <p:spPr>
          <a:xfrm>
            <a:off x="0" y="0"/>
            <a:ext cx="14630400" cy="8233172"/>
          </a:xfrm>
          <a:prstGeom prst="rect">
            <a:avLst/>
          </a:prstGeom>
        </p:spPr>
      </p:pic>
      <p:sp>
        <p:nvSpPr>
          <p:cNvPr id="6" name="Text 2"/>
          <p:cNvSpPr/>
          <p:nvPr/>
        </p:nvSpPr>
        <p:spPr>
          <a:xfrm>
            <a:off x="2589133" y="581382"/>
            <a:ext cx="8976360" cy="330398"/>
          </a:xfrm>
          <a:prstGeom prst="rect">
            <a:avLst/>
          </a:prstGeom>
          <a:noFill/>
          <a:ln/>
        </p:spPr>
        <p:txBody>
          <a:bodyPr wrap="none" rtlCol="0" anchor="t"/>
          <a:lstStyle/>
          <a:p>
            <a:pPr marL="0" indent="0">
              <a:lnSpc>
                <a:spcPts val="2601"/>
              </a:lnSpc>
              <a:buNone/>
            </a:pPr>
            <a:r>
              <a:rPr lang="en-US" sz="2081"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081" dirty="0"/>
          </a:p>
        </p:txBody>
      </p:sp>
      <p:sp>
        <p:nvSpPr>
          <p:cNvPr id="7" name="Text 3"/>
          <p:cNvSpPr/>
          <p:nvPr/>
        </p:nvSpPr>
        <p:spPr>
          <a:xfrm>
            <a:off x="5974080" y="1123117"/>
            <a:ext cx="2682240" cy="396478"/>
          </a:xfrm>
          <a:prstGeom prst="rect">
            <a:avLst/>
          </a:prstGeom>
          <a:noFill/>
          <a:ln/>
        </p:spPr>
        <p:txBody>
          <a:bodyPr wrap="none" rtlCol="0" anchor="t"/>
          <a:lstStyle/>
          <a:p>
            <a:pPr marL="0" indent="0" algn="ctr">
              <a:lnSpc>
                <a:spcPts val="3122"/>
              </a:lnSpc>
              <a:buNone/>
            </a:pPr>
            <a:r>
              <a:rPr lang="en-US" sz="3200" b="1" dirty="0">
                <a:solidFill>
                  <a:srgbClr val="59ABA9"/>
                </a:solidFill>
                <a:latin typeface="Nunito" pitchFamily="34" charset="0"/>
                <a:ea typeface="Nunito" pitchFamily="34" charset="-122"/>
                <a:cs typeface="Nunito" pitchFamily="34" charset="-120"/>
              </a:rPr>
              <a:t>Team: HelloWorld</a:t>
            </a:r>
            <a:endParaRPr lang="en-US" sz="3200" b="1" dirty="0"/>
          </a:p>
        </p:txBody>
      </p:sp>
      <p:sp>
        <p:nvSpPr>
          <p:cNvPr id="8" name="Shape 4"/>
          <p:cNvSpPr/>
          <p:nvPr/>
        </p:nvSpPr>
        <p:spPr>
          <a:xfrm>
            <a:off x="2801660" y="1836658"/>
            <a:ext cx="1700093" cy="1700093"/>
          </a:xfrm>
          <a:prstGeom prst="roundRect">
            <a:avLst>
              <a:gd name="adj" fmla="val 22386"/>
            </a:avLst>
          </a:prstGeom>
          <a:noFill/>
          <a:ln w="26313">
            <a:solidFill>
              <a:srgbClr val="F2B42D"/>
            </a:solidFill>
            <a:prstDash val="solid"/>
          </a:ln>
        </p:spPr>
      </p:sp>
      <p:pic>
        <p:nvPicPr>
          <p:cNvPr id="9" name="Image 2" descr="preencoded.png"/>
          <p:cNvPicPr>
            <a:picLocks noChangeAspect="1"/>
          </p:cNvPicPr>
          <p:nvPr/>
        </p:nvPicPr>
        <p:blipFill>
          <a:blip r:embed="rId5"/>
          <a:stretch>
            <a:fillRect/>
          </a:stretch>
        </p:blipFill>
        <p:spPr>
          <a:xfrm>
            <a:off x="2827972" y="1862971"/>
            <a:ext cx="1647468" cy="1647468"/>
          </a:xfrm>
          <a:prstGeom prst="rect">
            <a:avLst/>
          </a:prstGeom>
        </p:spPr>
      </p:pic>
      <p:sp>
        <p:nvSpPr>
          <p:cNvPr id="10" name="Text 5"/>
          <p:cNvSpPr/>
          <p:nvPr/>
        </p:nvSpPr>
        <p:spPr>
          <a:xfrm>
            <a:off x="2589133" y="3800951"/>
            <a:ext cx="2125147" cy="338257"/>
          </a:xfrm>
          <a:prstGeom prst="rect">
            <a:avLst/>
          </a:prstGeom>
          <a:noFill/>
          <a:ln/>
        </p:spPr>
        <p:txBody>
          <a:bodyPr wrap="none" rtlCol="0" anchor="t"/>
          <a:lstStyle/>
          <a:p>
            <a:pPr marL="0" indent="0" algn="ctr">
              <a:lnSpc>
                <a:spcPts val="2664"/>
              </a:lnSpc>
              <a:buNone/>
            </a:pPr>
            <a:r>
              <a:rPr lang="en-US" dirty="0">
                <a:solidFill>
                  <a:srgbClr val="F2B42D"/>
                </a:solidFill>
                <a:latin typeface="PT Sans" pitchFamily="34" charset="0"/>
                <a:ea typeface="PT Sans" pitchFamily="34" charset="-122"/>
                <a:cs typeface="PT Sans" pitchFamily="34" charset="-120"/>
              </a:rPr>
              <a:t>Vishwasjeet Kr Gupta</a:t>
            </a:r>
            <a:endParaRPr lang="en-US" dirty="0"/>
          </a:p>
        </p:txBody>
      </p:sp>
      <p:sp>
        <p:nvSpPr>
          <p:cNvPr id="11" name="Text 6"/>
          <p:cNvSpPr/>
          <p:nvPr/>
        </p:nvSpPr>
        <p:spPr>
          <a:xfrm>
            <a:off x="2589133" y="4329470"/>
            <a:ext cx="2125147" cy="541258"/>
          </a:xfrm>
          <a:prstGeom prst="rect">
            <a:avLst/>
          </a:prstGeom>
          <a:noFill/>
          <a:ln/>
        </p:spPr>
        <p:txBody>
          <a:bodyPr wrap="square" rtlCol="0" anchor="t"/>
          <a:lstStyle/>
          <a:p>
            <a:pPr marL="0" indent="0" algn="ctr">
              <a:lnSpc>
                <a:spcPts val="2131"/>
              </a:lnSpc>
              <a:buNone/>
            </a:pPr>
            <a:r>
              <a:rPr lang="en-US" sz="1600" dirty="0">
                <a:solidFill>
                  <a:srgbClr val="FFFFFF"/>
                </a:solidFill>
                <a:latin typeface="PT Sans" pitchFamily="34" charset="0"/>
                <a:ea typeface="PT Sans" pitchFamily="34" charset="-122"/>
                <a:cs typeface="PT Sans" pitchFamily="34" charset="-120"/>
              </a:rPr>
              <a:t>(0131CS221225)
(Team Leader)</a:t>
            </a:r>
            <a:endParaRPr lang="en-US" sz="1600" dirty="0"/>
          </a:p>
        </p:txBody>
      </p:sp>
      <p:sp>
        <p:nvSpPr>
          <p:cNvPr id="12" name="Text 7"/>
          <p:cNvSpPr/>
          <p:nvPr/>
        </p:nvSpPr>
        <p:spPr>
          <a:xfrm>
            <a:off x="2589133" y="5060990"/>
            <a:ext cx="2125147" cy="338257"/>
          </a:xfrm>
          <a:prstGeom prst="rect">
            <a:avLst/>
          </a:prstGeom>
          <a:noFill/>
          <a:ln/>
        </p:spPr>
        <p:txBody>
          <a:bodyPr wrap="none" rtlCol="0" anchor="t"/>
          <a:lstStyle/>
          <a:p>
            <a:pPr marL="0" indent="0" algn="ctr">
              <a:lnSpc>
                <a:spcPts val="2664"/>
              </a:lnSpc>
              <a:buNone/>
            </a:pPr>
            <a:endParaRPr lang="en-US" sz="1665" dirty="0"/>
          </a:p>
        </p:txBody>
      </p:sp>
      <p:sp>
        <p:nvSpPr>
          <p:cNvPr id="13" name="Shape 8"/>
          <p:cNvSpPr/>
          <p:nvPr/>
        </p:nvSpPr>
        <p:spPr>
          <a:xfrm>
            <a:off x="5243870" y="1836658"/>
            <a:ext cx="1700213" cy="1700213"/>
          </a:xfrm>
          <a:prstGeom prst="roundRect">
            <a:avLst>
              <a:gd name="adj" fmla="val 22384"/>
            </a:avLst>
          </a:prstGeom>
          <a:noFill/>
          <a:ln w="26313">
            <a:solidFill>
              <a:srgbClr val="D7425E"/>
            </a:solidFill>
            <a:prstDash val="solid"/>
          </a:ln>
        </p:spPr>
      </p:sp>
      <p:pic>
        <p:nvPicPr>
          <p:cNvPr id="14" name="Image 3" descr="preencoded.png"/>
          <p:cNvPicPr>
            <a:picLocks noChangeAspect="1"/>
          </p:cNvPicPr>
          <p:nvPr/>
        </p:nvPicPr>
        <p:blipFill>
          <a:blip r:embed="rId6"/>
          <a:stretch>
            <a:fillRect/>
          </a:stretch>
        </p:blipFill>
        <p:spPr>
          <a:xfrm>
            <a:off x="5270182" y="1862971"/>
            <a:ext cx="1647587" cy="1647587"/>
          </a:xfrm>
          <a:prstGeom prst="rect">
            <a:avLst/>
          </a:prstGeom>
        </p:spPr>
      </p:pic>
      <p:sp>
        <p:nvSpPr>
          <p:cNvPr id="15" name="Text 9"/>
          <p:cNvSpPr/>
          <p:nvPr/>
        </p:nvSpPr>
        <p:spPr>
          <a:xfrm>
            <a:off x="5031343" y="3801070"/>
            <a:ext cx="2125266" cy="338257"/>
          </a:xfrm>
          <a:prstGeom prst="rect">
            <a:avLst/>
          </a:prstGeom>
          <a:noFill/>
          <a:ln/>
        </p:spPr>
        <p:txBody>
          <a:bodyPr wrap="none" rtlCol="0" anchor="t"/>
          <a:lstStyle/>
          <a:p>
            <a:pPr marL="0" indent="0" algn="ctr">
              <a:lnSpc>
                <a:spcPts val="2664"/>
              </a:lnSpc>
              <a:buNone/>
            </a:pPr>
            <a:r>
              <a:rPr lang="en-US" dirty="0">
                <a:solidFill>
                  <a:srgbClr val="D7425E"/>
                </a:solidFill>
                <a:latin typeface="PT Sans" pitchFamily="34" charset="0"/>
                <a:ea typeface="PT Sans" pitchFamily="34" charset="-122"/>
                <a:cs typeface="PT Sans" pitchFamily="34" charset="-120"/>
              </a:rPr>
              <a:t>Sunil Rathore</a:t>
            </a:r>
            <a:endParaRPr lang="en-US" dirty="0"/>
          </a:p>
        </p:txBody>
      </p:sp>
      <p:sp>
        <p:nvSpPr>
          <p:cNvPr id="16" name="Text 10"/>
          <p:cNvSpPr/>
          <p:nvPr/>
        </p:nvSpPr>
        <p:spPr>
          <a:xfrm>
            <a:off x="5031343" y="4329589"/>
            <a:ext cx="2125266" cy="541258"/>
          </a:xfrm>
          <a:prstGeom prst="rect">
            <a:avLst/>
          </a:prstGeom>
          <a:noFill/>
          <a:ln/>
        </p:spPr>
        <p:txBody>
          <a:bodyPr wrap="square" rtlCol="0" anchor="t"/>
          <a:lstStyle/>
          <a:p>
            <a:pPr marL="0" indent="0" algn="ctr">
              <a:lnSpc>
                <a:spcPts val="2131"/>
              </a:lnSpc>
              <a:buNone/>
            </a:pPr>
            <a:r>
              <a:rPr lang="en-US" sz="1600" dirty="0">
                <a:solidFill>
                  <a:srgbClr val="FFFFFF"/>
                </a:solidFill>
                <a:latin typeface="PT Sans" pitchFamily="34" charset="0"/>
                <a:ea typeface="PT Sans" pitchFamily="34" charset="-122"/>
                <a:cs typeface="PT Sans" pitchFamily="34" charset="-120"/>
              </a:rPr>
              <a:t>(0131CS221208)
(Team Member)</a:t>
            </a:r>
            <a:endParaRPr lang="en-US" sz="1600" dirty="0"/>
          </a:p>
        </p:txBody>
      </p:sp>
      <p:sp>
        <p:nvSpPr>
          <p:cNvPr id="17" name="Shape 11"/>
          <p:cNvSpPr/>
          <p:nvPr/>
        </p:nvSpPr>
        <p:spPr>
          <a:xfrm>
            <a:off x="7686199" y="1836658"/>
            <a:ext cx="1700213" cy="1700213"/>
          </a:xfrm>
          <a:prstGeom prst="roundRect">
            <a:avLst>
              <a:gd name="adj" fmla="val 22384"/>
            </a:avLst>
          </a:prstGeom>
          <a:noFill/>
          <a:ln w="26313">
            <a:solidFill>
              <a:srgbClr val="DD785E"/>
            </a:solidFill>
            <a:prstDash val="solid"/>
          </a:ln>
        </p:spPr>
      </p:sp>
      <p:pic>
        <p:nvPicPr>
          <p:cNvPr id="18" name="Image 4" descr="preencoded.png"/>
          <p:cNvPicPr>
            <a:picLocks noChangeAspect="1"/>
          </p:cNvPicPr>
          <p:nvPr/>
        </p:nvPicPr>
        <p:blipFill>
          <a:blip r:embed="rId7"/>
          <a:stretch>
            <a:fillRect/>
          </a:stretch>
        </p:blipFill>
        <p:spPr>
          <a:xfrm>
            <a:off x="7712512" y="1862971"/>
            <a:ext cx="1647587" cy="1647587"/>
          </a:xfrm>
          <a:prstGeom prst="rect">
            <a:avLst/>
          </a:prstGeom>
        </p:spPr>
      </p:pic>
      <p:sp>
        <p:nvSpPr>
          <p:cNvPr id="19" name="Text 12"/>
          <p:cNvSpPr/>
          <p:nvPr/>
        </p:nvSpPr>
        <p:spPr>
          <a:xfrm>
            <a:off x="7473672" y="3801070"/>
            <a:ext cx="2125266" cy="338257"/>
          </a:xfrm>
          <a:prstGeom prst="rect">
            <a:avLst/>
          </a:prstGeom>
          <a:noFill/>
          <a:ln/>
        </p:spPr>
        <p:txBody>
          <a:bodyPr wrap="none" rtlCol="0" anchor="t"/>
          <a:lstStyle/>
          <a:p>
            <a:pPr marL="0" indent="0" algn="ctr">
              <a:lnSpc>
                <a:spcPts val="2664"/>
              </a:lnSpc>
              <a:buNone/>
            </a:pPr>
            <a:r>
              <a:rPr lang="en-US" dirty="0">
                <a:solidFill>
                  <a:srgbClr val="DD785E"/>
                </a:solidFill>
                <a:latin typeface="PT Sans" pitchFamily="34" charset="0"/>
                <a:ea typeface="PT Sans" pitchFamily="34" charset="-122"/>
                <a:cs typeface="PT Sans" pitchFamily="34" charset="-120"/>
              </a:rPr>
              <a:t>Ram Vinay</a:t>
            </a:r>
            <a:endParaRPr lang="en-US" dirty="0"/>
          </a:p>
        </p:txBody>
      </p:sp>
      <p:sp>
        <p:nvSpPr>
          <p:cNvPr id="20" name="Text 13"/>
          <p:cNvSpPr/>
          <p:nvPr/>
        </p:nvSpPr>
        <p:spPr>
          <a:xfrm>
            <a:off x="7473672" y="4329589"/>
            <a:ext cx="2125266" cy="541258"/>
          </a:xfrm>
          <a:prstGeom prst="rect">
            <a:avLst/>
          </a:prstGeom>
          <a:noFill/>
          <a:ln/>
        </p:spPr>
        <p:txBody>
          <a:bodyPr wrap="square" rtlCol="0" anchor="t"/>
          <a:lstStyle/>
          <a:p>
            <a:pPr marL="0" indent="0" algn="ctr">
              <a:lnSpc>
                <a:spcPts val="2131"/>
              </a:lnSpc>
              <a:buNone/>
            </a:pPr>
            <a:r>
              <a:rPr lang="en-US" sz="1600" dirty="0">
                <a:solidFill>
                  <a:srgbClr val="FFFFFF"/>
                </a:solidFill>
                <a:latin typeface="PT Sans" pitchFamily="34" charset="0"/>
                <a:ea typeface="PT Sans" pitchFamily="34" charset="-122"/>
                <a:cs typeface="PT Sans" pitchFamily="34" charset="-120"/>
              </a:rPr>
              <a:t>(LE)
(Team Member)</a:t>
            </a:r>
            <a:endParaRPr lang="en-US" sz="1600" dirty="0"/>
          </a:p>
        </p:txBody>
      </p:sp>
      <p:sp>
        <p:nvSpPr>
          <p:cNvPr id="21" name="Shape 14"/>
          <p:cNvSpPr/>
          <p:nvPr/>
        </p:nvSpPr>
        <p:spPr>
          <a:xfrm>
            <a:off x="10128528" y="1836658"/>
            <a:ext cx="1700213" cy="1700213"/>
          </a:xfrm>
          <a:prstGeom prst="roundRect">
            <a:avLst>
              <a:gd name="adj" fmla="val 22384"/>
            </a:avLst>
          </a:prstGeom>
          <a:noFill/>
          <a:ln w="26313">
            <a:solidFill>
              <a:srgbClr val="48A8E2"/>
            </a:solidFill>
            <a:prstDash val="solid"/>
          </a:ln>
        </p:spPr>
      </p:sp>
      <p:pic>
        <p:nvPicPr>
          <p:cNvPr id="22" name="Image 5" descr="preencoded.png"/>
          <p:cNvPicPr>
            <a:picLocks noChangeAspect="1"/>
          </p:cNvPicPr>
          <p:nvPr/>
        </p:nvPicPr>
        <p:blipFill>
          <a:blip r:embed="rId8"/>
          <a:stretch>
            <a:fillRect/>
          </a:stretch>
        </p:blipFill>
        <p:spPr>
          <a:xfrm>
            <a:off x="10154841" y="1862971"/>
            <a:ext cx="1647587" cy="1647587"/>
          </a:xfrm>
          <a:prstGeom prst="rect">
            <a:avLst/>
          </a:prstGeom>
        </p:spPr>
      </p:pic>
      <p:sp>
        <p:nvSpPr>
          <p:cNvPr id="23" name="Text 15"/>
          <p:cNvSpPr/>
          <p:nvPr/>
        </p:nvSpPr>
        <p:spPr>
          <a:xfrm>
            <a:off x="9916001" y="3801070"/>
            <a:ext cx="2125266" cy="338257"/>
          </a:xfrm>
          <a:prstGeom prst="rect">
            <a:avLst/>
          </a:prstGeom>
          <a:noFill/>
          <a:ln/>
        </p:spPr>
        <p:txBody>
          <a:bodyPr wrap="none" rtlCol="0" anchor="t"/>
          <a:lstStyle/>
          <a:p>
            <a:pPr marL="0" indent="0" algn="ctr">
              <a:lnSpc>
                <a:spcPts val="2664"/>
              </a:lnSpc>
              <a:buNone/>
            </a:pPr>
            <a:r>
              <a:rPr lang="en-US" dirty="0">
                <a:solidFill>
                  <a:srgbClr val="48A8E2"/>
                </a:solidFill>
                <a:latin typeface="PT Sans" pitchFamily="34" charset="0"/>
                <a:ea typeface="PT Sans" pitchFamily="34" charset="-122"/>
                <a:cs typeface="PT Sans" pitchFamily="34" charset="-120"/>
              </a:rPr>
              <a:t>Vivek Agrawal</a:t>
            </a:r>
            <a:endParaRPr lang="en-US" dirty="0"/>
          </a:p>
        </p:txBody>
      </p:sp>
      <p:sp>
        <p:nvSpPr>
          <p:cNvPr id="24" name="Text 16"/>
          <p:cNvSpPr/>
          <p:nvPr/>
        </p:nvSpPr>
        <p:spPr>
          <a:xfrm>
            <a:off x="9916001" y="4329589"/>
            <a:ext cx="2125266" cy="541258"/>
          </a:xfrm>
          <a:prstGeom prst="rect">
            <a:avLst/>
          </a:prstGeom>
          <a:noFill/>
          <a:ln/>
        </p:spPr>
        <p:txBody>
          <a:bodyPr wrap="square" rtlCol="0" anchor="t"/>
          <a:lstStyle/>
          <a:p>
            <a:pPr marL="0" indent="0" algn="ctr">
              <a:lnSpc>
                <a:spcPts val="2131"/>
              </a:lnSpc>
              <a:buNone/>
            </a:pPr>
            <a:r>
              <a:rPr lang="en-US" sz="1600" dirty="0">
                <a:solidFill>
                  <a:srgbClr val="FFFFFF"/>
                </a:solidFill>
                <a:latin typeface="PT Sans" pitchFamily="34" charset="0"/>
                <a:ea typeface="PT Sans" pitchFamily="34" charset="-122"/>
                <a:cs typeface="PT Sans" pitchFamily="34" charset="-120"/>
              </a:rPr>
              <a:t>(0131CS221226)
(Team Member)</a:t>
            </a:r>
            <a:endParaRPr lang="en-US" sz="1600" dirty="0"/>
          </a:p>
        </p:txBody>
      </p:sp>
      <p:pic>
        <p:nvPicPr>
          <p:cNvPr id="27" name="Image 6" descr="preencoded.png">
            <a:extLst>
              <a:ext uri="{FF2B5EF4-FFF2-40B4-BE49-F238E27FC236}">
                <a16:creationId xmlns:a16="http://schemas.microsoft.com/office/drawing/2014/main" id="{DF25EBB2-7FEE-3AA5-DFD4-6A3CB70C72CD}"/>
              </a:ext>
            </a:extLst>
          </p:cNvPr>
          <p:cNvPicPr>
            <a:picLocks noChangeAspect="1"/>
          </p:cNvPicPr>
          <p:nvPr/>
        </p:nvPicPr>
        <p:blipFill>
          <a:blip r:embed="rId9">
            <a:alphaModFix/>
            <a:extLst>
              <a:ext uri="{BEBA8EAE-BF5A-486C-A8C5-ECC9F3942E4B}">
                <a14:imgProps xmlns:a14="http://schemas.microsoft.com/office/drawing/2010/main">
                  <a14:imgLayer r:embed="rId10">
                    <a14:imgEffect>
                      <a14:colorTemperature colorTemp="4784"/>
                    </a14:imgEffect>
                  </a14:imgLayer>
                </a14:imgProps>
              </a:ext>
            </a:extLst>
          </a:blip>
          <a:stretch>
            <a:fillRect/>
          </a:stretch>
        </p:blipFill>
        <p:spPr>
          <a:xfrm>
            <a:off x="4819054" y="5792033"/>
            <a:ext cx="5934097" cy="1851333"/>
          </a:xfrm>
          <a:prstGeom prst="roundRect">
            <a:avLst>
              <a:gd name="adj" fmla="val 11111"/>
            </a:avLst>
          </a:prstGeom>
          <a:ln w="19050" cap="rnd">
            <a:solidFill>
              <a:srgbClr val="FFFFFC"/>
            </a:solidFill>
            <a:prstDash val="solid"/>
          </a:ln>
          <a:effectLst>
            <a:glow rad="711200">
              <a:schemeClr val="accent1">
                <a:alpha val="34000"/>
              </a:schemeClr>
            </a:glow>
            <a:outerShdw blurRad="101600" dist="50800" dir="7200000" algn="tl" rotWithShape="0">
              <a:srgbClr val="000000">
                <a:alpha val="45000"/>
              </a:srgbClr>
            </a:outerShdw>
            <a:reflection endPos="0" dist="50800" dir="5400000" sy="-100000" algn="bl" rotWithShape="0"/>
          </a:effectLst>
          <a:scene3d>
            <a:camera prst="perspectiveFront" fov="5400000"/>
            <a:lightRig rig="threePt" dir="t">
              <a:rot lat="0" lon="0" rev="19200000"/>
            </a:lightRig>
          </a:scene3d>
          <a:sp3d extrusionH="25400">
            <a:bevelT w="304800" h="152400" prst="hardEdge"/>
            <a:extrusionClr>
              <a:srgbClr val="FFFFFF"/>
            </a:extrusionClr>
          </a:sp3d>
        </p:spPr>
      </p:pic>
      <p:pic>
        <p:nvPicPr>
          <p:cNvPr id="25" name="Picture 24">
            <a:extLst>
              <a:ext uri="{FF2B5EF4-FFF2-40B4-BE49-F238E27FC236}">
                <a16:creationId xmlns:a16="http://schemas.microsoft.com/office/drawing/2014/main" id="{1ABECB9F-0556-7951-828B-09BDF8B4C62A}"/>
              </a:ext>
            </a:extLst>
          </p:cNvPr>
          <p:cNvPicPr>
            <a:picLocks noChangeAspect="1"/>
          </p:cNvPicPr>
          <p:nvPr/>
        </p:nvPicPr>
        <p:blipFill rotWithShape="1">
          <a:blip r:embed="rId11">
            <a:alphaModFix/>
            <a:extLst>
              <a:ext uri="{BEBA8EAE-BF5A-486C-A8C5-ECC9F3942E4B}">
                <a14:imgProps xmlns:a14="http://schemas.microsoft.com/office/drawing/2010/main">
                  <a14:imgLayer r:embed="rId12">
                    <a14:imgEffect>
                      <a14:artisticTexturizer/>
                    </a14:imgEffect>
                    <a14:imgEffect>
                      <a14:brightnessContrast bright="-40000" contrast="20000"/>
                    </a14:imgEffect>
                  </a14:imgLayer>
                </a14:imgProps>
              </a:ext>
            </a:extLst>
          </a:blip>
          <a:srcRect l="14916" t="10515" r="18009" b="16961"/>
          <a:stretch/>
        </p:blipFill>
        <p:spPr>
          <a:xfrm>
            <a:off x="12723197" y="6931137"/>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4" name="Image 1"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2149">
            <a:solidFill>
              <a:srgbClr val="262654"/>
            </a:solidFill>
            <a:prstDash val="solid"/>
          </a:ln>
        </p:spPr>
        <p:txBody>
          <a:bodyPr/>
          <a:lstStyle/>
          <a:p>
            <a:endParaRPr lang="en-IN"/>
          </a:p>
        </p:txBody>
      </p:sp>
      <p:pic>
        <p:nvPicPr>
          <p:cNvPr id="22" name="Picture 21">
            <a:extLst>
              <a:ext uri="{FF2B5EF4-FFF2-40B4-BE49-F238E27FC236}">
                <a16:creationId xmlns:a16="http://schemas.microsoft.com/office/drawing/2014/main" id="{89A25CE0-689C-3515-C767-7F4822801176}"/>
              </a:ext>
            </a:extLst>
          </p:cNvPr>
          <p:cNvPicPr>
            <a:picLocks noChangeAspect="1"/>
          </p:cNvPicPr>
          <p:nvPr/>
        </p:nvPicPr>
        <p:blipFill>
          <a:blip r:embed="rId5"/>
          <a:stretch>
            <a:fillRect/>
          </a:stretch>
        </p:blipFill>
        <p:spPr>
          <a:xfrm>
            <a:off x="783295" y="2026877"/>
            <a:ext cx="13063809" cy="5351750"/>
          </a:xfrm>
          <a:prstGeom prst="rect">
            <a:avLst/>
          </a:prstGeom>
        </p:spPr>
      </p:pic>
      <p:sp>
        <p:nvSpPr>
          <p:cNvPr id="6" name="Text 2"/>
          <p:cNvSpPr/>
          <p:nvPr/>
        </p:nvSpPr>
        <p:spPr>
          <a:xfrm>
            <a:off x="2623342" y="510775"/>
            <a:ext cx="8808720" cy="326588"/>
          </a:xfrm>
          <a:prstGeom prst="rect">
            <a:avLst/>
          </a:prstGeom>
          <a:noFill/>
          <a:ln/>
        </p:spPr>
        <p:txBody>
          <a:bodyPr wrap="none" rtlCol="0" anchor="t"/>
          <a:lstStyle/>
          <a:p>
            <a:pPr marL="0" indent="0" algn="ctr">
              <a:lnSpc>
                <a:spcPts val="2572"/>
              </a:lnSpc>
              <a:buNone/>
            </a:pPr>
            <a:r>
              <a:rPr lang="en-US" sz="2000" b="1" dirty="0">
                <a:solidFill>
                  <a:srgbClr val="FFFFFF"/>
                </a:solidFill>
                <a:latin typeface="Nunito" pitchFamily="34" charset="0"/>
                <a:ea typeface="Nunito" pitchFamily="34" charset="-122"/>
                <a:cs typeface="Nunito" pitchFamily="34" charset="-120"/>
              </a:rPr>
              <a:t>Object-Oriented Programming Methodology Case Study - Banking System</a:t>
            </a:r>
            <a:endParaRPr lang="en-US" sz="2000" dirty="0"/>
          </a:p>
        </p:txBody>
      </p:sp>
      <p:sp>
        <p:nvSpPr>
          <p:cNvPr id="7" name="Text 3"/>
          <p:cNvSpPr/>
          <p:nvPr/>
        </p:nvSpPr>
        <p:spPr>
          <a:xfrm>
            <a:off x="5386929" y="1003680"/>
            <a:ext cx="4180642" cy="653177"/>
          </a:xfrm>
          <a:prstGeom prst="rect">
            <a:avLst/>
          </a:prstGeom>
          <a:noFill/>
          <a:ln/>
        </p:spPr>
        <p:txBody>
          <a:bodyPr wrap="none" rtlCol="0" anchor="t"/>
          <a:lstStyle/>
          <a:p>
            <a:pPr marL="0" indent="0">
              <a:lnSpc>
                <a:spcPts val="5144"/>
              </a:lnSpc>
              <a:buNone/>
            </a:pPr>
            <a:r>
              <a:rPr lang="en-US" sz="3600" b="1" dirty="0">
                <a:solidFill>
                  <a:srgbClr val="59ABA9"/>
                </a:solidFill>
                <a:latin typeface="Nunito" pitchFamily="34" charset="0"/>
                <a:ea typeface="Nunito" pitchFamily="34" charset="-122"/>
                <a:cs typeface="Nunito" pitchFamily="34" charset="-120"/>
              </a:rPr>
              <a:t>Brief Of First Phase </a:t>
            </a:r>
            <a:endParaRPr lang="en-US" sz="3600" dirty="0">
              <a:solidFill>
                <a:srgbClr val="59ABA9"/>
              </a:solidFill>
            </a:endParaRPr>
          </a:p>
        </p:txBody>
      </p:sp>
      <p:sp>
        <p:nvSpPr>
          <p:cNvPr id="8" name="Shape 4"/>
          <p:cNvSpPr/>
          <p:nvPr/>
        </p:nvSpPr>
        <p:spPr>
          <a:xfrm>
            <a:off x="1809135" y="2766916"/>
            <a:ext cx="3504428" cy="4231162"/>
          </a:xfrm>
          <a:prstGeom prst="roundRect">
            <a:avLst>
              <a:gd name="adj" fmla="val 26189"/>
            </a:avLst>
          </a:prstGeom>
          <a:noFill/>
          <a:ln w="26075">
            <a:solidFill>
              <a:srgbClr val="F2B42D"/>
            </a:solidFill>
            <a:prstDash val="solid"/>
          </a:ln>
        </p:spPr>
      </p:sp>
      <p:sp>
        <p:nvSpPr>
          <p:cNvPr id="10" name="Text 5"/>
          <p:cNvSpPr/>
          <p:nvPr/>
        </p:nvSpPr>
        <p:spPr>
          <a:xfrm>
            <a:off x="2623342" y="2256141"/>
            <a:ext cx="2090261" cy="434817"/>
          </a:xfrm>
          <a:prstGeom prst="rect">
            <a:avLst/>
          </a:prstGeom>
          <a:noFill/>
          <a:ln/>
        </p:spPr>
        <p:txBody>
          <a:bodyPr wrap="none" rtlCol="0" anchor="t"/>
          <a:lstStyle/>
          <a:p>
            <a:pPr marL="0" indent="0" algn="l">
              <a:lnSpc>
                <a:spcPts val="2572"/>
              </a:lnSpc>
              <a:buNone/>
            </a:pPr>
            <a:r>
              <a:rPr lang="en-US" sz="2200" b="1" dirty="0">
                <a:solidFill>
                  <a:srgbClr val="F2B42D"/>
                </a:solidFill>
                <a:latin typeface="Nunito" pitchFamily="34" charset="0"/>
                <a:ea typeface="Nunito" pitchFamily="34" charset="-122"/>
                <a:cs typeface="Nunito" pitchFamily="34" charset="-120"/>
              </a:rPr>
              <a:t>Objective</a:t>
            </a:r>
            <a:endParaRPr lang="en-US" sz="2200" dirty="0"/>
          </a:p>
        </p:txBody>
      </p:sp>
      <p:sp>
        <p:nvSpPr>
          <p:cNvPr id="11" name="Text 6"/>
          <p:cNvSpPr/>
          <p:nvPr/>
        </p:nvSpPr>
        <p:spPr>
          <a:xfrm>
            <a:off x="2075475" y="2869673"/>
            <a:ext cx="3343192" cy="4089075"/>
          </a:xfrm>
          <a:prstGeom prst="rect">
            <a:avLst/>
          </a:prstGeom>
          <a:noFill/>
          <a:ln/>
        </p:spPr>
        <p:txBody>
          <a:bodyPr wrap="square" rtlCol="0" anchor="t"/>
          <a:lstStyle/>
          <a:p>
            <a:pPr marL="0" indent="0" algn="l">
              <a:lnSpc>
                <a:spcPts val="2634"/>
              </a:lnSpc>
              <a:buNone/>
            </a:pPr>
            <a:r>
              <a:rPr lang="en-US" sz="2000" dirty="0">
                <a:solidFill>
                  <a:srgbClr val="FFFFFF"/>
                </a:solidFill>
                <a:latin typeface="PT Sans" pitchFamily="34" charset="0"/>
                <a:ea typeface="PT Sans" pitchFamily="34" charset="-122"/>
                <a:cs typeface="PT Sans" pitchFamily="34" charset="-120"/>
              </a:rPr>
              <a:t>In the first phase, we presented our proposal for this case study. We found our objectives to create a class for customers and banks and perform the different transactions to check balance, deposit cash, withdraw cash, and transfer money. We proposed to create an easy to use and unique system.</a:t>
            </a:r>
            <a:endParaRPr lang="en-US" sz="2000" dirty="0"/>
          </a:p>
        </p:txBody>
      </p:sp>
      <p:sp>
        <p:nvSpPr>
          <p:cNvPr id="12" name="Shape 7"/>
          <p:cNvSpPr/>
          <p:nvPr/>
        </p:nvSpPr>
        <p:spPr>
          <a:xfrm>
            <a:off x="5595439" y="2727586"/>
            <a:ext cx="3504429" cy="4231162"/>
          </a:xfrm>
          <a:prstGeom prst="roundRect">
            <a:avLst>
              <a:gd name="adj" fmla="val 26189"/>
            </a:avLst>
          </a:prstGeom>
          <a:noFill/>
          <a:ln w="26075">
            <a:solidFill>
              <a:srgbClr val="D7425E"/>
            </a:solidFill>
            <a:prstDash val="solid"/>
          </a:ln>
        </p:spPr>
        <p:txBody>
          <a:bodyPr/>
          <a:lstStyle/>
          <a:p>
            <a:endParaRPr lang="en-IN" dirty="0"/>
          </a:p>
        </p:txBody>
      </p:sp>
      <p:sp>
        <p:nvSpPr>
          <p:cNvPr id="14" name="Text 8"/>
          <p:cNvSpPr/>
          <p:nvPr/>
        </p:nvSpPr>
        <p:spPr>
          <a:xfrm>
            <a:off x="5729789" y="2213938"/>
            <a:ext cx="3042580" cy="326588"/>
          </a:xfrm>
          <a:prstGeom prst="rect">
            <a:avLst/>
          </a:prstGeom>
          <a:noFill/>
          <a:ln/>
        </p:spPr>
        <p:txBody>
          <a:bodyPr wrap="none" rtlCol="0" anchor="t"/>
          <a:lstStyle/>
          <a:p>
            <a:pPr marL="0" indent="0" algn="ctr">
              <a:lnSpc>
                <a:spcPts val="2572"/>
              </a:lnSpc>
              <a:buNone/>
            </a:pPr>
            <a:r>
              <a:rPr lang="en-US" sz="2200" b="1" dirty="0">
                <a:solidFill>
                  <a:srgbClr val="FF9999"/>
                </a:solidFill>
                <a:latin typeface="Nunito" pitchFamily="34" charset="0"/>
                <a:ea typeface="Nunito" pitchFamily="34" charset="-122"/>
                <a:cs typeface="Nunito" pitchFamily="34" charset="-120"/>
              </a:rPr>
              <a:t>Studies </a:t>
            </a:r>
            <a:endParaRPr lang="en-US" sz="2200" dirty="0">
              <a:solidFill>
                <a:srgbClr val="FF9999"/>
              </a:solidFill>
            </a:endParaRPr>
          </a:p>
        </p:txBody>
      </p:sp>
      <p:sp>
        <p:nvSpPr>
          <p:cNvPr id="15" name="Text 9"/>
          <p:cNvSpPr/>
          <p:nvPr/>
        </p:nvSpPr>
        <p:spPr>
          <a:xfrm>
            <a:off x="5977182" y="2841596"/>
            <a:ext cx="3000137" cy="4101416"/>
          </a:xfrm>
          <a:prstGeom prst="rect">
            <a:avLst/>
          </a:prstGeom>
          <a:noFill/>
          <a:ln/>
        </p:spPr>
        <p:txBody>
          <a:bodyPr wrap="square" rtlCol="0" anchor="t"/>
          <a:lstStyle/>
          <a:p>
            <a:pPr marL="0" indent="0" algn="l">
              <a:lnSpc>
                <a:spcPts val="2634"/>
              </a:lnSpc>
              <a:buNone/>
            </a:pPr>
            <a:r>
              <a:rPr lang="en-US" sz="2000" dirty="0">
                <a:solidFill>
                  <a:srgbClr val="FFFFFF"/>
                </a:solidFill>
                <a:latin typeface="PT Sans" pitchFamily="34" charset="0"/>
                <a:ea typeface="PT Sans" pitchFamily="34" charset="-122"/>
                <a:cs typeface="PT Sans" pitchFamily="34" charset="-120"/>
              </a:rPr>
              <a:t>We studied the best banking system applications available in the market. We observed all the pros and cons of those software and through our case study, we are proposing our system with some unique features which are not there in these existing applications. </a:t>
            </a:r>
            <a:endParaRPr lang="en-US" sz="2000" dirty="0"/>
          </a:p>
        </p:txBody>
      </p:sp>
      <p:sp>
        <p:nvSpPr>
          <p:cNvPr id="16" name="Shape 10"/>
          <p:cNvSpPr/>
          <p:nvPr/>
        </p:nvSpPr>
        <p:spPr>
          <a:xfrm>
            <a:off x="9381744" y="2766916"/>
            <a:ext cx="3504428" cy="4231162"/>
          </a:xfrm>
          <a:prstGeom prst="roundRect">
            <a:avLst>
              <a:gd name="adj" fmla="val 26189"/>
            </a:avLst>
          </a:prstGeom>
          <a:noFill/>
          <a:ln w="26075">
            <a:solidFill>
              <a:srgbClr val="DD785E"/>
            </a:solidFill>
            <a:prstDash val="solid"/>
          </a:ln>
        </p:spPr>
      </p:sp>
      <p:sp>
        <p:nvSpPr>
          <p:cNvPr id="18" name="Text 11"/>
          <p:cNvSpPr/>
          <p:nvPr/>
        </p:nvSpPr>
        <p:spPr>
          <a:xfrm>
            <a:off x="9570104" y="2267105"/>
            <a:ext cx="2588194" cy="326588"/>
          </a:xfrm>
          <a:prstGeom prst="rect">
            <a:avLst/>
          </a:prstGeom>
          <a:noFill/>
          <a:ln/>
        </p:spPr>
        <p:txBody>
          <a:bodyPr wrap="none" rtlCol="0" anchor="t"/>
          <a:lstStyle/>
          <a:p>
            <a:pPr marL="0" indent="0" algn="l">
              <a:lnSpc>
                <a:spcPts val="2572"/>
              </a:lnSpc>
              <a:buNone/>
            </a:pPr>
            <a:r>
              <a:rPr lang="en-US" sz="2200" b="1" dirty="0">
                <a:solidFill>
                  <a:srgbClr val="DD785E"/>
                </a:solidFill>
                <a:latin typeface="Nunito" pitchFamily="34" charset="0"/>
                <a:ea typeface="Nunito" pitchFamily="34" charset="-122"/>
                <a:cs typeface="Nunito" pitchFamily="34" charset="-120"/>
              </a:rPr>
              <a:t>Input-Output Analysis</a:t>
            </a:r>
            <a:endParaRPr lang="en-US" sz="2200" dirty="0"/>
          </a:p>
        </p:txBody>
      </p:sp>
      <p:sp>
        <p:nvSpPr>
          <p:cNvPr id="19" name="Text 12"/>
          <p:cNvSpPr/>
          <p:nvPr/>
        </p:nvSpPr>
        <p:spPr>
          <a:xfrm>
            <a:off x="9672406" y="2862650"/>
            <a:ext cx="3213766" cy="4080362"/>
          </a:xfrm>
          <a:prstGeom prst="rect">
            <a:avLst/>
          </a:prstGeom>
          <a:noFill/>
          <a:ln/>
        </p:spPr>
        <p:txBody>
          <a:bodyPr wrap="square" rtlCol="0" anchor="t"/>
          <a:lstStyle/>
          <a:p>
            <a:pPr marL="0" indent="0" algn="l">
              <a:lnSpc>
                <a:spcPts val="2634"/>
              </a:lnSpc>
              <a:buNone/>
            </a:pPr>
            <a:r>
              <a:rPr lang="en-US" sz="2000" dirty="0">
                <a:solidFill>
                  <a:srgbClr val="FFFFFF"/>
                </a:solidFill>
                <a:latin typeface="PT Sans" pitchFamily="34" charset="0"/>
                <a:ea typeface="PT Sans" pitchFamily="34" charset="-122"/>
                <a:cs typeface="PT Sans" pitchFamily="34" charset="-120"/>
              </a:rPr>
              <a:t>We analyzed all the input and output requirements of a banking system. As banking service requires users’ confidential data, we need to keep it safe and secure. The user’s credentials should be verified before any transaction because unauthorized transactions may lead to fraud.</a:t>
            </a:r>
            <a:endParaRPr lang="en-US" sz="2000" dirty="0"/>
          </a:p>
        </p:txBody>
      </p:sp>
      <p:pic>
        <p:nvPicPr>
          <p:cNvPr id="9" name="Picture 8">
            <a:extLst>
              <a:ext uri="{FF2B5EF4-FFF2-40B4-BE49-F238E27FC236}">
                <a16:creationId xmlns:a16="http://schemas.microsoft.com/office/drawing/2014/main" id="{93A55FAC-C56F-A0E5-3EE2-7ED220DEE0C1}"/>
              </a:ext>
            </a:extLst>
          </p:cNvPr>
          <p:cNvPicPr>
            <a:picLocks noChangeAspect="1"/>
          </p:cNvPicPr>
          <p:nvPr/>
        </p:nvPicPr>
        <p:blipFill rotWithShape="1">
          <a:blip r:embed="rId6">
            <a:alphaModFix/>
            <a:extLst>
              <a:ext uri="{BEBA8EAE-BF5A-486C-A8C5-ECC9F3942E4B}">
                <a14:imgProps xmlns:a14="http://schemas.microsoft.com/office/drawing/2010/main">
                  <a14:imgLayer r:embed="rId7">
                    <a14:imgEffect>
                      <a14:artisticTexturizer/>
                    </a14:imgEffect>
                    <a14:imgEffect>
                      <a14:brightnessContrast bright="-40000" contrast="20000"/>
                    </a14:imgEffect>
                  </a14:imgLayer>
                </a14:imgProps>
              </a:ext>
            </a:extLst>
          </a:blip>
          <a:srcRect l="14916" t="10515" r="18009" b="16961"/>
          <a:stretch/>
        </p:blipFill>
        <p:spPr>
          <a:xfrm>
            <a:off x="12687153" y="6907121"/>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49411">
            <a:solidFill>
              <a:srgbClr val="262654"/>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6" name="Text 2"/>
          <p:cNvSpPr/>
          <p:nvPr/>
        </p:nvSpPr>
        <p:spPr>
          <a:xfrm>
            <a:off x="2892981" y="544949"/>
            <a:ext cx="8844320" cy="741759"/>
          </a:xfrm>
          <a:prstGeom prst="rect">
            <a:avLst/>
          </a:prstGeom>
          <a:noFill/>
          <a:ln/>
        </p:spPr>
        <p:txBody>
          <a:bodyPr wrap="square" rtlCol="0" anchor="t"/>
          <a:lstStyle/>
          <a:p>
            <a:pPr marL="0" indent="0" algn="ctr">
              <a:lnSpc>
                <a:spcPts val="2921"/>
              </a:lnSpc>
              <a:buNone/>
            </a:pPr>
            <a:r>
              <a:rPr lang="en-US" sz="2800" b="1" dirty="0">
                <a:solidFill>
                  <a:srgbClr val="FFFFFF"/>
                </a:solidFill>
                <a:latin typeface="Nunito" pitchFamily="34" charset="0"/>
                <a:ea typeface="Nunito" pitchFamily="34" charset="-122"/>
                <a:cs typeface="Nunito" pitchFamily="34" charset="-120"/>
              </a:rPr>
              <a:t>Object-Oriented Programming Methodology Case Study- Banking System</a:t>
            </a:r>
            <a:endParaRPr lang="en-US" sz="2800" dirty="0"/>
          </a:p>
        </p:txBody>
      </p:sp>
      <p:sp>
        <p:nvSpPr>
          <p:cNvPr id="7" name="Text 3"/>
          <p:cNvSpPr/>
          <p:nvPr/>
        </p:nvSpPr>
        <p:spPr>
          <a:xfrm>
            <a:off x="5267881" y="1525988"/>
            <a:ext cx="8844320" cy="395645"/>
          </a:xfrm>
          <a:prstGeom prst="rect">
            <a:avLst/>
          </a:prstGeom>
          <a:noFill/>
          <a:ln/>
        </p:spPr>
        <p:txBody>
          <a:bodyPr wrap="none" rtlCol="0" anchor="t"/>
          <a:lstStyle/>
          <a:p>
            <a:pPr marL="0" indent="0" algn="l">
              <a:lnSpc>
                <a:spcPts val="3116"/>
              </a:lnSpc>
              <a:buNone/>
            </a:pPr>
            <a:r>
              <a:rPr lang="en-US" sz="3000" u="sng" dirty="0">
                <a:solidFill>
                  <a:srgbClr val="59ABA9"/>
                </a:solidFill>
                <a:latin typeface="Microsoft YaHei" panose="020B0503020204020204" pitchFamily="34" charset="-122"/>
                <a:ea typeface="Microsoft YaHei" panose="020B0503020204020204" pitchFamily="34" charset="-122"/>
                <a:cs typeface="PT Sans" pitchFamily="34" charset="-120"/>
              </a:rPr>
              <a:t>Brief Of Second Phase</a:t>
            </a:r>
            <a:endParaRPr lang="en-US" sz="3000" u="sng" dirty="0">
              <a:solidFill>
                <a:srgbClr val="59ABA9"/>
              </a:solidFill>
              <a:latin typeface="Microsoft YaHei" panose="020B0503020204020204" pitchFamily="34" charset="-122"/>
              <a:ea typeface="Microsoft YaHei" panose="020B0503020204020204" pitchFamily="34" charset="-122"/>
            </a:endParaRPr>
          </a:p>
        </p:txBody>
      </p:sp>
      <p:sp>
        <p:nvSpPr>
          <p:cNvPr id="8" name="Shape 4"/>
          <p:cNvSpPr/>
          <p:nvPr/>
        </p:nvSpPr>
        <p:spPr>
          <a:xfrm>
            <a:off x="3061234" y="2192001"/>
            <a:ext cx="8844320" cy="1487863"/>
          </a:xfrm>
          <a:prstGeom prst="roundRect">
            <a:avLst>
              <a:gd name="adj" fmla="val 46769"/>
            </a:avLst>
          </a:prstGeom>
          <a:solidFill>
            <a:srgbClr val="00002E"/>
          </a:solidFill>
          <a:ln w="24646">
            <a:solidFill>
              <a:srgbClr val="F2B42D"/>
            </a:solidFill>
            <a:prstDash val="solid"/>
          </a:ln>
        </p:spPr>
        <p:txBody>
          <a:bodyPr/>
          <a:lstStyle/>
          <a:p>
            <a:endParaRPr lang="en-IN" dirty="0"/>
          </a:p>
        </p:txBody>
      </p:sp>
      <p:sp>
        <p:nvSpPr>
          <p:cNvPr id="9" name="Text 5"/>
          <p:cNvSpPr/>
          <p:nvPr/>
        </p:nvSpPr>
        <p:spPr>
          <a:xfrm>
            <a:off x="3271200" y="2389832"/>
            <a:ext cx="8083153" cy="316587"/>
          </a:xfrm>
          <a:prstGeom prst="rect">
            <a:avLst/>
          </a:prstGeom>
          <a:noFill/>
          <a:ln/>
        </p:spPr>
        <p:txBody>
          <a:bodyPr wrap="none" rtlCol="0" anchor="t"/>
          <a:lstStyle/>
          <a:p>
            <a:pPr marL="342900" indent="-342900" algn="l">
              <a:lnSpc>
                <a:spcPts val="2492"/>
              </a:lnSpc>
              <a:buSzPct val="100000"/>
              <a:buFont typeface="Wingdings" panose="05000000000000000000" pitchFamily="2" charset="2"/>
              <a:buChar char="ü"/>
            </a:pPr>
            <a:r>
              <a:rPr lang="en-US" sz="2400" dirty="0">
                <a:solidFill>
                  <a:srgbClr val="FFFF00"/>
                </a:solidFill>
                <a:latin typeface="PT Sans" pitchFamily="34" charset="0"/>
              </a:rPr>
              <a:t>Class Diagram</a:t>
            </a:r>
          </a:p>
          <a:p>
            <a:pPr marL="342900" indent="-342900" algn="l">
              <a:lnSpc>
                <a:spcPts val="2492"/>
              </a:lnSpc>
              <a:buSzPct val="100000"/>
              <a:buFont typeface="Wingdings" panose="05000000000000000000" pitchFamily="2" charset="2"/>
              <a:buChar char="ü"/>
            </a:pPr>
            <a:endParaRPr lang="en-US" sz="2400" dirty="0">
              <a:solidFill>
                <a:srgbClr val="FFFF00"/>
              </a:solidFill>
              <a:latin typeface="PT Sans" pitchFamily="34" charset="0"/>
            </a:endParaRPr>
          </a:p>
          <a:p>
            <a:pPr marL="342900" indent="-342900" algn="l">
              <a:lnSpc>
                <a:spcPts val="2492"/>
              </a:lnSpc>
              <a:buSzPct val="100000"/>
              <a:buFont typeface="Wingdings" panose="05000000000000000000" pitchFamily="2" charset="2"/>
              <a:buChar char="ü"/>
            </a:pPr>
            <a:endParaRPr lang="en-US" sz="2400" dirty="0">
              <a:solidFill>
                <a:srgbClr val="FFFF00"/>
              </a:solidFill>
            </a:endParaRPr>
          </a:p>
        </p:txBody>
      </p:sp>
      <p:sp>
        <p:nvSpPr>
          <p:cNvPr id="10" name="Shape 6"/>
          <p:cNvSpPr/>
          <p:nvPr/>
        </p:nvSpPr>
        <p:spPr>
          <a:xfrm>
            <a:off x="3061234" y="4105237"/>
            <a:ext cx="8844320" cy="1487863"/>
          </a:xfrm>
          <a:prstGeom prst="roundRect">
            <a:avLst>
              <a:gd name="adj" fmla="val 46769"/>
            </a:avLst>
          </a:prstGeom>
          <a:solidFill>
            <a:srgbClr val="00002E"/>
          </a:solidFill>
          <a:ln w="24646">
            <a:solidFill>
              <a:srgbClr val="D7425E"/>
            </a:solidFill>
            <a:prstDash val="solid"/>
          </a:ln>
        </p:spPr>
      </p:sp>
      <p:sp>
        <p:nvSpPr>
          <p:cNvPr id="11" name="Text 7"/>
          <p:cNvSpPr/>
          <p:nvPr/>
        </p:nvSpPr>
        <p:spPr>
          <a:xfrm>
            <a:off x="3271199" y="4265502"/>
            <a:ext cx="8083153" cy="316587"/>
          </a:xfrm>
          <a:prstGeom prst="rect">
            <a:avLst/>
          </a:prstGeom>
          <a:noFill/>
          <a:ln/>
        </p:spPr>
        <p:txBody>
          <a:bodyPr wrap="none" rtlCol="0" anchor="t"/>
          <a:lstStyle/>
          <a:p>
            <a:pPr marL="342900" indent="-342900" algn="l">
              <a:lnSpc>
                <a:spcPts val="2492"/>
              </a:lnSpc>
              <a:buSzPct val="100000"/>
              <a:buFont typeface="Wingdings" panose="05000000000000000000" pitchFamily="2" charset="2"/>
              <a:buChar char="ü"/>
            </a:pPr>
            <a:r>
              <a:rPr lang="en-US" sz="2400" dirty="0">
                <a:solidFill>
                  <a:srgbClr val="FFFF00"/>
                </a:solidFill>
                <a:latin typeface="PT Sans" pitchFamily="34" charset="0"/>
              </a:rPr>
              <a:t>Use Case Diagram</a:t>
            </a:r>
            <a:endParaRPr lang="en-US" sz="2400" dirty="0">
              <a:solidFill>
                <a:srgbClr val="FFFF00"/>
              </a:solidFill>
            </a:endParaRPr>
          </a:p>
        </p:txBody>
      </p:sp>
      <p:sp>
        <p:nvSpPr>
          <p:cNvPr id="14" name="Shape 10"/>
          <p:cNvSpPr/>
          <p:nvPr/>
        </p:nvSpPr>
        <p:spPr>
          <a:xfrm>
            <a:off x="3061234" y="5939491"/>
            <a:ext cx="8844320" cy="1487863"/>
          </a:xfrm>
          <a:prstGeom prst="roundRect">
            <a:avLst>
              <a:gd name="adj" fmla="val 46769"/>
            </a:avLst>
          </a:prstGeom>
          <a:solidFill>
            <a:srgbClr val="00002E"/>
          </a:solidFill>
          <a:ln w="24646">
            <a:solidFill>
              <a:srgbClr val="48A8E2"/>
            </a:solidFill>
            <a:prstDash val="solid"/>
          </a:ln>
        </p:spPr>
        <p:txBody>
          <a:bodyPr/>
          <a:lstStyle/>
          <a:p>
            <a:endParaRPr lang="en-IN" dirty="0"/>
          </a:p>
        </p:txBody>
      </p:sp>
      <p:sp>
        <p:nvSpPr>
          <p:cNvPr id="15" name="Text 11"/>
          <p:cNvSpPr/>
          <p:nvPr/>
        </p:nvSpPr>
        <p:spPr>
          <a:xfrm>
            <a:off x="3283645" y="6112918"/>
            <a:ext cx="8083153" cy="316587"/>
          </a:xfrm>
          <a:prstGeom prst="rect">
            <a:avLst/>
          </a:prstGeom>
          <a:noFill/>
          <a:ln/>
        </p:spPr>
        <p:txBody>
          <a:bodyPr wrap="none" rtlCol="0" anchor="t"/>
          <a:lstStyle/>
          <a:p>
            <a:pPr marL="342900" indent="-342900" algn="l">
              <a:lnSpc>
                <a:spcPts val="2492"/>
              </a:lnSpc>
              <a:buSzPct val="100000"/>
              <a:buFont typeface="Wingdings" panose="05000000000000000000" pitchFamily="2" charset="2"/>
              <a:buChar char="ü"/>
            </a:pPr>
            <a:r>
              <a:rPr lang="en-US" sz="2400" dirty="0">
                <a:solidFill>
                  <a:srgbClr val="FFFF00"/>
                </a:solidFill>
                <a:latin typeface="PT Sans" pitchFamily="34" charset="0"/>
                <a:ea typeface="PT Sans" pitchFamily="34" charset="-122"/>
                <a:cs typeface="PT Sans" pitchFamily="34" charset="-120"/>
              </a:rPr>
              <a:t>Input Output Flow</a:t>
            </a:r>
            <a:endParaRPr lang="en-US" sz="2400" dirty="0">
              <a:solidFill>
                <a:srgbClr val="FFFF00"/>
              </a:solidFill>
            </a:endParaRPr>
          </a:p>
        </p:txBody>
      </p:sp>
      <p:pic>
        <p:nvPicPr>
          <p:cNvPr id="20" name="Picture 19">
            <a:extLst>
              <a:ext uri="{FF2B5EF4-FFF2-40B4-BE49-F238E27FC236}">
                <a16:creationId xmlns:a16="http://schemas.microsoft.com/office/drawing/2014/main" id="{03DB5328-A2DB-A8D7-2EDD-CBA28494313E}"/>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614480" y="6764950"/>
            <a:ext cx="1894237" cy="1116467"/>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
        <p:nvSpPr>
          <p:cNvPr id="16" name="TextBox 15">
            <a:extLst>
              <a:ext uri="{FF2B5EF4-FFF2-40B4-BE49-F238E27FC236}">
                <a16:creationId xmlns:a16="http://schemas.microsoft.com/office/drawing/2014/main" id="{0C6D5866-8694-1CEE-A35B-60C92D2BB0BE}"/>
              </a:ext>
            </a:extLst>
          </p:cNvPr>
          <p:cNvSpPr txBox="1"/>
          <p:nvPr/>
        </p:nvSpPr>
        <p:spPr>
          <a:xfrm>
            <a:off x="3283645" y="2793133"/>
            <a:ext cx="8424388" cy="769441"/>
          </a:xfrm>
          <a:prstGeom prst="rect">
            <a:avLst/>
          </a:prstGeom>
          <a:noFill/>
        </p:spPr>
        <p:txBody>
          <a:bodyPr wrap="square" rtlCol="0">
            <a:spAutoFit/>
          </a:bodyPr>
          <a:lstStyle/>
          <a:p>
            <a:r>
              <a:rPr lang="en-US" sz="2200" dirty="0">
                <a:solidFill>
                  <a:schemeClr val="bg1"/>
                </a:solidFill>
              </a:rPr>
              <a:t>In the second phase of this case study we presented the class diagram to visually represent the structure and relationships of classes.</a:t>
            </a:r>
          </a:p>
        </p:txBody>
      </p:sp>
      <p:sp>
        <p:nvSpPr>
          <p:cNvPr id="24" name="TextBox 23">
            <a:extLst>
              <a:ext uri="{FF2B5EF4-FFF2-40B4-BE49-F238E27FC236}">
                <a16:creationId xmlns:a16="http://schemas.microsoft.com/office/drawing/2014/main" id="{18BAB909-C5BD-0280-7DEF-339F677B257E}"/>
              </a:ext>
            </a:extLst>
          </p:cNvPr>
          <p:cNvSpPr txBox="1"/>
          <p:nvPr/>
        </p:nvSpPr>
        <p:spPr>
          <a:xfrm>
            <a:off x="3271200" y="4661044"/>
            <a:ext cx="8634354" cy="769441"/>
          </a:xfrm>
          <a:prstGeom prst="rect">
            <a:avLst/>
          </a:prstGeom>
          <a:noFill/>
        </p:spPr>
        <p:txBody>
          <a:bodyPr wrap="square" rtlCol="0">
            <a:spAutoFit/>
          </a:bodyPr>
          <a:lstStyle/>
          <a:p>
            <a:r>
              <a:rPr lang="en-US" sz="2200" dirty="0">
                <a:solidFill>
                  <a:schemeClr val="bg1"/>
                </a:solidFill>
              </a:rPr>
              <a:t>To illustrate the interactions between system actors and functionalities, outline system behavior and user interactions for system modeling.</a:t>
            </a:r>
          </a:p>
        </p:txBody>
      </p:sp>
      <p:sp>
        <p:nvSpPr>
          <p:cNvPr id="25" name="TextBox 24">
            <a:extLst>
              <a:ext uri="{FF2B5EF4-FFF2-40B4-BE49-F238E27FC236}">
                <a16:creationId xmlns:a16="http://schemas.microsoft.com/office/drawing/2014/main" id="{81EC8244-1873-1381-5B8C-F76EB794D202}"/>
              </a:ext>
            </a:extLst>
          </p:cNvPr>
          <p:cNvSpPr txBox="1"/>
          <p:nvPr/>
        </p:nvSpPr>
        <p:spPr>
          <a:xfrm>
            <a:off x="3219058" y="6504457"/>
            <a:ext cx="8738637" cy="769441"/>
          </a:xfrm>
          <a:prstGeom prst="rect">
            <a:avLst/>
          </a:prstGeom>
          <a:noFill/>
        </p:spPr>
        <p:txBody>
          <a:bodyPr wrap="square" rtlCol="0">
            <a:spAutoFit/>
          </a:bodyPr>
          <a:lstStyle/>
          <a:p>
            <a:r>
              <a:rPr lang="en-US" sz="2200" dirty="0">
                <a:solidFill>
                  <a:schemeClr val="bg1"/>
                </a:solidFill>
              </a:rPr>
              <a:t>To outline the data's journey into and out of a system, depicting its processing stages and interactions for system comprehension and analysis.</a:t>
            </a:r>
          </a:p>
        </p:txBody>
      </p:sp>
    </p:spTree>
    <p:extLst>
      <p:ext uri="{BB962C8B-B14F-4D97-AF65-F5344CB8AC3E}">
        <p14:creationId xmlns:p14="http://schemas.microsoft.com/office/powerpoint/2010/main" val="2324412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txBody>
          <a:bodyPr/>
          <a:lstStyle/>
          <a:p>
            <a:endParaRPr lang="en-IN"/>
          </a:p>
        </p:txBody>
      </p:sp>
      <p:pic>
        <p:nvPicPr>
          <p:cNvPr id="4" name="Image 1"/>
          <p:cNvPicPr>
            <a:picLocks noChangeAspect="1"/>
          </p:cNvPicPr>
          <p:nvPr/>
        </p:nvPicPr>
        <p:blipFill>
          <a:blip r:embed="rId4"/>
          <a:srcRect/>
          <a:stretch/>
        </p:blipFill>
        <p:spPr>
          <a:xfrm>
            <a:off x="0" y="12793"/>
            <a:ext cx="14630399" cy="8229600"/>
          </a:xfrm>
          <a:prstGeom prst="rect">
            <a:avLst/>
          </a:prstGeom>
        </p:spPr>
      </p:pic>
      <p:sp>
        <p:nvSpPr>
          <p:cNvPr id="6" name="Text 2"/>
          <p:cNvSpPr/>
          <p:nvPr/>
        </p:nvSpPr>
        <p:spPr>
          <a:xfrm>
            <a:off x="3130914" y="253654"/>
            <a:ext cx="9098280" cy="338138"/>
          </a:xfrm>
          <a:prstGeom prst="rect">
            <a:avLst/>
          </a:prstGeom>
          <a:noFill/>
          <a:ln/>
        </p:spPr>
        <p:txBody>
          <a:bodyPr wrap="none" rtlCol="0" anchor="t"/>
          <a:lstStyle/>
          <a:p>
            <a:pPr marL="0" indent="0" algn="ctr">
              <a:lnSpc>
                <a:spcPts val="2662"/>
              </a:lnSpc>
              <a:buNone/>
            </a:pPr>
            <a:r>
              <a:rPr lang="en-US" sz="2400" b="1" dirty="0">
                <a:solidFill>
                  <a:srgbClr val="FFFFFF"/>
                </a:solidFill>
                <a:latin typeface="Nunito" pitchFamily="34" charset="0"/>
                <a:ea typeface="Nunito" pitchFamily="34" charset="-122"/>
                <a:cs typeface="Nunito" pitchFamily="34" charset="-120"/>
              </a:rPr>
              <a:t>Object-Oriented Programming Methodology Case Study - Banking System</a:t>
            </a:r>
            <a:endParaRPr lang="en-US" sz="2400" dirty="0"/>
          </a:p>
        </p:txBody>
      </p:sp>
      <p:sp>
        <p:nvSpPr>
          <p:cNvPr id="7" name="Text 3"/>
          <p:cNvSpPr/>
          <p:nvPr/>
        </p:nvSpPr>
        <p:spPr>
          <a:xfrm>
            <a:off x="5589525" y="630820"/>
            <a:ext cx="3771900" cy="405646"/>
          </a:xfrm>
          <a:prstGeom prst="rect">
            <a:avLst/>
          </a:prstGeom>
          <a:noFill/>
          <a:ln/>
        </p:spPr>
        <p:txBody>
          <a:bodyPr wrap="none" rtlCol="0" anchor="t"/>
          <a:lstStyle/>
          <a:p>
            <a:pPr marL="0" indent="0" algn="l">
              <a:lnSpc>
                <a:spcPts val="3195"/>
              </a:lnSpc>
              <a:buNone/>
            </a:pPr>
            <a:r>
              <a:rPr lang="en-US" sz="3200" b="1" dirty="0">
                <a:solidFill>
                  <a:srgbClr val="FFFFFF"/>
                </a:solidFill>
                <a:latin typeface="Nunito" pitchFamily="34" charset="0"/>
                <a:ea typeface="Nunito" pitchFamily="34" charset="-122"/>
                <a:cs typeface="Nunito" pitchFamily="34" charset="-120"/>
              </a:rPr>
              <a:t>Class-Object Diagram</a:t>
            </a:r>
            <a:endParaRPr lang="en-US" sz="3200" dirty="0"/>
          </a:p>
        </p:txBody>
      </p:sp>
      <p:sp>
        <p:nvSpPr>
          <p:cNvPr id="20" name="Rectangle 19">
            <a:extLst>
              <a:ext uri="{FF2B5EF4-FFF2-40B4-BE49-F238E27FC236}">
                <a16:creationId xmlns:a16="http://schemas.microsoft.com/office/drawing/2014/main" id="{2E1F7ABA-BDEB-5CAD-AD2B-4207D4E4A81D}"/>
              </a:ext>
            </a:extLst>
          </p:cNvPr>
          <p:cNvSpPr/>
          <p:nvPr/>
        </p:nvSpPr>
        <p:spPr>
          <a:xfrm>
            <a:off x="6258186" y="1131766"/>
            <a:ext cx="2428569" cy="1582774"/>
          </a:xfrm>
          <a:prstGeom prst="rect">
            <a:avLst/>
          </a:prstGeom>
          <a:solidFill>
            <a:schemeClr val="accent1">
              <a:alpha val="55000"/>
            </a:schemeClr>
          </a:solidFill>
          <a:ln w="34925" cmpd="sng">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br>
              <a:rPr lang="en-US" dirty="0">
                <a:solidFill>
                  <a:srgbClr val="000000"/>
                </a:solidFill>
                <a:effectLst/>
              </a:rPr>
            </a:br>
            <a:endParaRPr lang="en-IN" dirty="0"/>
          </a:p>
        </p:txBody>
      </p:sp>
      <p:sp>
        <p:nvSpPr>
          <p:cNvPr id="21" name="Rectangle 20">
            <a:extLst>
              <a:ext uri="{FF2B5EF4-FFF2-40B4-BE49-F238E27FC236}">
                <a16:creationId xmlns:a16="http://schemas.microsoft.com/office/drawing/2014/main" id="{C2A07ADC-738E-EA58-3D98-4C6541D038FF}"/>
              </a:ext>
            </a:extLst>
          </p:cNvPr>
          <p:cNvSpPr/>
          <p:nvPr/>
        </p:nvSpPr>
        <p:spPr>
          <a:xfrm>
            <a:off x="6276844" y="6494556"/>
            <a:ext cx="2428569" cy="1566553"/>
          </a:xfrm>
          <a:prstGeom prst="rect">
            <a:avLst/>
          </a:prstGeom>
          <a:solidFill>
            <a:schemeClr val="accent1">
              <a:alpha val="55000"/>
            </a:schemeClr>
          </a:solidFill>
          <a:ln w="34925" cmpd="sng">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 name="Rectangle 21">
            <a:extLst>
              <a:ext uri="{FF2B5EF4-FFF2-40B4-BE49-F238E27FC236}">
                <a16:creationId xmlns:a16="http://schemas.microsoft.com/office/drawing/2014/main" id="{541EC537-F633-1062-C78F-8875FEE9816A}"/>
              </a:ext>
            </a:extLst>
          </p:cNvPr>
          <p:cNvSpPr/>
          <p:nvPr/>
        </p:nvSpPr>
        <p:spPr>
          <a:xfrm>
            <a:off x="10030838" y="4419447"/>
            <a:ext cx="2428569" cy="2425405"/>
          </a:xfrm>
          <a:prstGeom prst="rect">
            <a:avLst/>
          </a:prstGeom>
          <a:solidFill>
            <a:schemeClr val="accent1">
              <a:alpha val="55000"/>
            </a:schemeClr>
          </a:solidFill>
          <a:ln w="34925" cmpd="sng">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Rectangle 22">
            <a:extLst>
              <a:ext uri="{FF2B5EF4-FFF2-40B4-BE49-F238E27FC236}">
                <a16:creationId xmlns:a16="http://schemas.microsoft.com/office/drawing/2014/main" id="{B459EEE1-E6AA-DBCE-644C-A1339CBFD81B}"/>
              </a:ext>
            </a:extLst>
          </p:cNvPr>
          <p:cNvSpPr/>
          <p:nvPr/>
        </p:nvSpPr>
        <p:spPr>
          <a:xfrm>
            <a:off x="10053374" y="1601161"/>
            <a:ext cx="2428569" cy="2169885"/>
          </a:xfrm>
          <a:prstGeom prst="rect">
            <a:avLst/>
          </a:prstGeom>
          <a:solidFill>
            <a:schemeClr val="accent1">
              <a:alpha val="55000"/>
            </a:schemeClr>
          </a:solidFill>
          <a:ln w="34925" cmpd="sng">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24" name="Picture 23">
            <a:extLst>
              <a:ext uri="{FF2B5EF4-FFF2-40B4-BE49-F238E27FC236}">
                <a16:creationId xmlns:a16="http://schemas.microsoft.com/office/drawing/2014/main" id="{04AFBDB2-033B-779A-4FCF-3BC27EC12367}"/>
              </a:ext>
            </a:extLst>
          </p:cNvPr>
          <p:cNvPicPr>
            <a:picLocks noChangeAspect="1"/>
          </p:cNvPicPr>
          <p:nvPr/>
        </p:nvPicPr>
        <p:blipFill>
          <a:blip r:embed="rId5"/>
          <a:stretch>
            <a:fillRect/>
          </a:stretch>
        </p:blipFill>
        <p:spPr>
          <a:xfrm>
            <a:off x="2837539" y="4411290"/>
            <a:ext cx="2462997" cy="2330331"/>
          </a:xfrm>
          <a:prstGeom prst="rect">
            <a:avLst/>
          </a:prstGeom>
        </p:spPr>
      </p:pic>
      <p:pic>
        <p:nvPicPr>
          <p:cNvPr id="25" name="Picture 24">
            <a:extLst>
              <a:ext uri="{FF2B5EF4-FFF2-40B4-BE49-F238E27FC236}">
                <a16:creationId xmlns:a16="http://schemas.microsoft.com/office/drawing/2014/main" id="{EBCD5F5B-62A9-1302-0E4B-749EADA142AB}"/>
              </a:ext>
            </a:extLst>
          </p:cNvPr>
          <p:cNvPicPr>
            <a:picLocks noChangeAspect="1"/>
          </p:cNvPicPr>
          <p:nvPr/>
        </p:nvPicPr>
        <p:blipFill>
          <a:blip r:embed="rId5"/>
          <a:stretch>
            <a:fillRect/>
          </a:stretch>
        </p:blipFill>
        <p:spPr>
          <a:xfrm>
            <a:off x="6269586" y="3377878"/>
            <a:ext cx="2462997" cy="2338752"/>
          </a:xfrm>
          <a:prstGeom prst="rect">
            <a:avLst/>
          </a:prstGeom>
        </p:spPr>
      </p:pic>
      <p:pic>
        <p:nvPicPr>
          <p:cNvPr id="26" name="Picture 25">
            <a:extLst>
              <a:ext uri="{FF2B5EF4-FFF2-40B4-BE49-F238E27FC236}">
                <a16:creationId xmlns:a16="http://schemas.microsoft.com/office/drawing/2014/main" id="{1C536CFD-AC4D-DA8A-F6B8-788D5563B714}"/>
              </a:ext>
            </a:extLst>
          </p:cNvPr>
          <p:cNvPicPr>
            <a:picLocks noChangeAspect="1"/>
          </p:cNvPicPr>
          <p:nvPr/>
        </p:nvPicPr>
        <p:blipFill>
          <a:blip r:embed="rId5"/>
          <a:stretch>
            <a:fillRect/>
          </a:stretch>
        </p:blipFill>
        <p:spPr>
          <a:xfrm>
            <a:off x="2514338" y="1617462"/>
            <a:ext cx="2462997" cy="2403146"/>
          </a:xfrm>
          <a:prstGeom prst="rect">
            <a:avLst/>
          </a:prstGeom>
        </p:spPr>
      </p:pic>
      <p:sp>
        <p:nvSpPr>
          <p:cNvPr id="27" name="Rectangle 26">
            <a:extLst>
              <a:ext uri="{FF2B5EF4-FFF2-40B4-BE49-F238E27FC236}">
                <a16:creationId xmlns:a16="http://schemas.microsoft.com/office/drawing/2014/main" id="{F83774C3-9FC6-0AF4-7F16-6F30C7CB8F8F}"/>
              </a:ext>
            </a:extLst>
          </p:cNvPr>
          <p:cNvSpPr/>
          <p:nvPr/>
        </p:nvSpPr>
        <p:spPr>
          <a:xfrm>
            <a:off x="6270792" y="1143989"/>
            <a:ext cx="2409366" cy="40564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Bank</a:t>
            </a:r>
            <a:endParaRPr lang="en-IN" dirty="0"/>
          </a:p>
        </p:txBody>
      </p:sp>
      <p:sp>
        <p:nvSpPr>
          <p:cNvPr id="28" name="Rectangle 27">
            <a:extLst>
              <a:ext uri="{FF2B5EF4-FFF2-40B4-BE49-F238E27FC236}">
                <a16:creationId xmlns:a16="http://schemas.microsoft.com/office/drawing/2014/main" id="{61435E2F-474C-029E-A2FB-7F7CDFD1C16B}"/>
              </a:ext>
            </a:extLst>
          </p:cNvPr>
          <p:cNvSpPr/>
          <p:nvPr/>
        </p:nvSpPr>
        <p:spPr>
          <a:xfrm>
            <a:off x="2531552" y="1655434"/>
            <a:ext cx="2409366" cy="40564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NewUser</a:t>
            </a:r>
            <a:endParaRPr lang="en-IN" dirty="0"/>
          </a:p>
        </p:txBody>
      </p:sp>
      <p:sp>
        <p:nvSpPr>
          <p:cNvPr id="29" name="Rectangle 28">
            <a:extLst>
              <a:ext uri="{FF2B5EF4-FFF2-40B4-BE49-F238E27FC236}">
                <a16:creationId xmlns:a16="http://schemas.microsoft.com/office/drawing/2014/main" id="{C7AFB7CC-2BB0-C146-7D19-D8F839E62CF5}"/>
              </a:ext>
            </a:extLst>
          </p:cNvPr>
          <p:cNvSpPr/>
          <p:nvPr/>
        </p:nvSpPr>
        <p:spPr>
          <a:xfrm>
            <a:off x="10053374" y="1611408"/>
            <a:ext cx="2428569" cy="40564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ExistingUser</a:t>
            </a:r>
            <a:endParaRPr lang="en-IN" dirty="0"/>
          </a:p>
        </p:txBody>
      </p:sp>
      <p:sp>
        <p:nvSpPr>
          <p:cNvPr id="30" name="TextBox 29">
            <a:extLst>
              <a:ext uri="{FF2B5EF4-FFF2-40B4-BE49-F238E27FC236}">
                <a16:creationId xmlns:a16="http://schemas.microsoft.com/office/drawing/2014/main" id="{755B156E-DD44-5199-233F-CCF8E8B3A8F7}"/>
              </a:ext>
            </a:extLst>
          </p:cNvPr>
          <p:cNvSpPr txBox="1"/>
          <p:nvPr/>
        </p:nvSpPr>
        <p:spPr>
          <a:xfrm>
            <a:off x="6229053" y="1515563"/>
            <a:ext cx="2409363" cy="738664"/>
          </a:xfrm>
          <a:prstGeom prst="rect">
            <a:avLst/>
          </a:prstGeom>
          <a:noFill/>
        </p:spPr>
        <p:txBody>
          <a:bodyPr wrap="square" rtlCol="0">
            <a:spAutoFit/>
          </a:bodyPr>
          <a:lstStyle/>
          <a:p>
            <a:r>
              <a:rPr lang="en-US" sz="1400" dirty="0">
                <a:solidFill>
                  <a:schemeClr val="bg1"/>
                </a:solidFill>
              </a:rPr>
              <a:t>- </a:t>
            </a:r>
            <a:r>
              <a:rPr lang="en-US" sz="1400" dirty="0">
                <a:solidFill>
                  <a:schemeClr val="bg1"/>
                </a:solidFill>
                <a:effectLst/>
              </a:rPr>
              <a:t>string </a:t>
            </a:r>
            <a:r>
              <a:rPr lang="en-US" sz="1400" dirty="0" err="1">
                <a:solidFill>
                  <a:schemeClr val="bg1"/>
                </a:solidFill>
                <a:effectLst/>
              </a:rPr>
              <a:t>bank_name</a:t>
            </a:r>
            <a:br>
              <a:rPr lang="en-US" sz="1400" dirty="0">
                <a:solidFill>
                  <a:schemeClr val="bg1"/>
                </a:solidFill>
                <a:effectLst/>
              </a:rPr>
            </a:br>
            <a:r>
              <a:rPr lang="en-US" sz="1400" dirty="0">
                <a:solidFill>
                  <a:schemeClr val="bg1"/>
                </a:solidFill>
                <a:effectLst/>
              </a:rPr>
              <a:t>-  string </a:t>
            </a:r>
            <a:r>
              <a:rPr lang="en-US" sz="1400" dirty="0" err="1">
                <a:solidFill>
                  <a:schemeClr val="bg1"/>
                </a:solidFill>
                <a:effectLst/>
              </a:rPr>
              <a:t>bank_IFSC</a:t>
            </a:r>
            <a:br>
              <a:rPr lang="en-US" sz="1400" dirty="0">
                <a:solidFill>
                  <a:schemeClr val="bg1"/>
                </a:solidFill>
                <a:effectLst/>
              </a:rPr>
            </a:br>
            <a:r>
              <a:rPr lang="en-US" sz="1400" dirty="0">
                <a:solidFill>
                  <a:schemeClr val="bg1"/>
                </a:solidFill>
                <a:effectLst/>
              </a:rPr>
              <a:t>-  string </a:t>
            </a:r>
            <a:r>
              <a:rPr lang="en-US" sz="1400" dirty="0" err="1">
                <a:solidFill>
                  <a:schemeClr val="bg1"/>
                </a:solidFill>
                <a:effectLst/>
              </a:rPr>
              <a:t>bank_address</a:t>
            </a:r>
            <a:endParaRPr lang="en-IN" sz="1400" dirty="0"/>
          </a:p>
        </p:txBody>
      </p:sp>
      <p:cxnSp>
        <p:nvCxnSpPr>
          <p:cNvPr id="32" name="Straight Connector 31">
            <a:extLst>
              <a:ext uri="{FF2B5EF4-FFF2-40B4-BE49-F238E27FC236}">
                <a16:creationId xmlns:a16="http://schemas.microsoft.com/office/drawing/2014/main" id="{FFB475C1-2F84-A964-D552-9398F3D8E13F}"/>
              </a:ext>
            </a:extLst>
          </p:cNvPr>
          <p:cNvCxnSpPr/>
          <p:nvPr/>
        </p:nvCxnSpPr>
        <p:spPr>
          <a:xfrm>
            <a:off x="6248583" y="2254227"/>
            <a:ext cx="240936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82CE7FBE-5FF3-D4DE-5050-D1CE7BDC5B12}"/>
              </a:ext>
            </a:extLst>
          </p:cNvPr>
          <p:cNvSpPr txBox="1"/>
          <p:nvPr/>
        </p:nvSpPr>
        <p:spPr>
          <a:xfrm>
            <a:off x="6233231" y="2192457"/>
            <a:ext cx="2409364" cy="523220"/>
          </a:xfrm>
          <a:prstGeom prst="rect">
            <a:avLst/>
          </a:prstGeom>
          <a:noFill/>
        </p:spPr>
        <p:txBody>
          <a:bodyPr wrap="square" rtlCol="0">
            <a:spAutoFit/>
          </a:bodyPr>
          <a:lstStyle/>
          <a:p>
            <a:r>
              <a:rPr lang="en-US" sz="1400" dirty="0">
                <a:solidFill>
                  <a:schemeClr val="bg1"/>
                </a:solidFill>
              </a:rPr>
              <a:t>+ </a:t>
            </a:r>
            <a:r>
              <a:rPr lang="en-US" sz="1400" dirty="0" err="1">
                <a:solidFill>
                  <a:schemeClr val="bg1"/>
                </a:solidFill>
              </a:rPr>
              <a:t>welcomeMessage</a:t>
            </a:r>
            <a:r>
              <a:rPr lang="en-US" sz="1400" dirty="0">
                <a:solidFill>
                  <a:schemeClr val="bg1"/>
                </a:solidFill>
              </a:rPr>
              <a:t>()</a:t>
            </a:r>
          </a:p>
          <a:p>
            <a:r>
              <a:rPr lang="en-US" sz="1400" dirty="0">
                <a:solidFill>
                  <a:schemeClr val="bg1"/>
                </a:solidFill>
              </a:rPr>
              <a:t>+ </a:t>
            </a:r>
            <a:r>
              <a:rPr lang="en-US" sz="1400" dirty="0" err="1">
                <a:solidFill>
                  <a:schemeClr val="bg1"/>
                </a:solidFill>
              </a:rPr>
              <a:t>userTypeMenu</a:t>
            </a:r>
            <a:r>
              <a:rPr lang="en-US" sz="1400" dirty="0">
                <a:solidFill>
                  <a:schemeClr val="bg1"/>
                </a:solidFill>
              </a:rPr>
              <a:t>()</a:t>
            </a:r>
          </a:p>
        </p:txBody>
      </p:sp>
      <p:sp>
        <p:nvSpPr>
          <p:cNvPr id="36" name="TextBox 35">
            <a:extLst>
              <a:ext uri="{FF2B5EF4-FFF2-40B4-BE49-F238E27FC236}">
                <a16:creationId xmlns:a16="http://schemas.microsoft.com/office/drawing/2014/main" id="{CF93CC6F-5CF6-ACC7-6A35-AF79DF6F2365}"/>
              </a:ext>
            </a:extLst>
          </p:cNvPr>
          <p:cNvSpPr txBox="1"/>
          <p:nvPr/>
        </p:nvSpPr>
        <p:spPr>
          <a:xfrm>
            <a:off x="2529559" y="1989283"/>
            <a:ext cx="2360015" cy="2246769"/>
          </a:xfrm>
          <a:prstGeom prst="rect">
            <a:avLst/>
          </a:prstGeom>
          <a:noFill/>
        </p:spPr>
        <p:txBody>
          <a:bodyPr wrap="square" rtlCol="0">
            <a:spAutoFit/>
          </a:bodyPr>
          <a:lstStyle/>
          <a:p>
            <a:r>
              <a:rPr lang="en-US" sz="1400" dirty="0">
                <a:solidFill>
                  <a:schemeClr val="bg1"/>
                </a:solidFill>
              </a:rPr>
              <a:t>- </a:t>
            </a:r>
            <a:r>
              <a:rPr lang="en-US" sz="1400" dirty="0">
                <a:solidFill>
                  <a:schemeClr val="bg1"/>
                </a:solidFill>
                <a:effectLst/>
              </a:rPr>
              <a:t>string </a:t>
            </a:r>
            <a:r>
              <a:rPr lang="en-US" sz="1400" dirty="0" err="1">
                <a:solidFill>
                  <a:schemeClr val="bg1"/>
                </a:solidFill>
                <a:effectLst/>
              </a:rPr>
              <a:t>cName</a:t>
            </a:r>
            <a:br>
              <a:rPr lang="en-US" sz="1400" dirty="0">
                <a:solidFill>
                  <a:schemeClr val="bg1"/>
                </a:solidFill>
                <a:effectLst/>
              </a:rPr>
            </a:br>
            <a:r>
              <a:rPr lang="en-US" sz="1400" dirty="0">
                <a:solidFill>
                  <a:schemeClr val="bg1"/>
                </a:solidFill>
                <a:effectLst/>
              </a:rPr>
              <a:t>-  string </a:t>
            </a:r>
            <a:r>
              <a:rPr lang="en-US" sz="1400" dirty="0" err="1">
                <a:solidFill>
                  <a:schemeClr val="bg1"/>
                </a:solidFill>
                <a:effectLst/>
              </a:rPr>
              <a:t>cAge</a:t>
            </a:r>
            <a:br>
              <a:rPr lang="en-US" sz="1400" dirty="0">
                <a:solidFill>
                  <a:schemeClr val="bg1"/>
                </a:solidFill>
                <a:effectLst/>
              </a:rPr>
            </a:br>
            <a:r>
              <a:rPr lang="en-US" sz="1400" dirty="0">
                <a:solidFill>
                  <a:schemeClr val="bg1"/>
                </a:solidFill>
                <a:effectLst/>
              </a:rPr>
              <a:t>-  string </a:t>
            </a:r>
            <a:r>
              <a:rPr lang="en-US" sz="1400" dirty="0" err="1">
                <a:solidFill>
                  <a:schemeClr val="bg1"/>
                </a:solidFill>
                <a:effectLst/>
              </a:rPr>
              <a:t>cMob</a:t>
            </a:r>
            <a:endParaRPr lang="en-US" sz="1400" dirty="0">
              <a:solidFill>
                <a:schemeClr val="bg1"/>
              </a:solidFill>
              <a:effectLst/>
            </a:endParaRPr>
          </a:p>
          <a:p>
            <a:r>
              <a:rPr lang="en-US" sz="1400" dirty="0">
                <a:solidFill>
                  <a:schemeClr val="bg1"/>
                </a:solidFill>
              </a:rPr>
              <a:t>- </a:t>
            </a:r>
            <a:r>
              <a:rPr lang="en-US" sz="1400" dirty="0">
                <a:solidFill>
                  <a:schemeClr val="bg1"/>
                </a:solidFill>
                <a:effectLst/>
              </a:rPr>
              <a:t>string </a:t>
            </a:r>
            <a:r>
              <a:rPr lang="en-US" sz="1400" dirty="0" err="1">
                <a:solidFill>
                  <a:schemeClr val="bg1"/>
                </a:solidFill>
                <a:effectLst/>
              </a:rPr>
              <a:t>cDob</a:t>
            </a:r>
            <a:br>
              <a:rPr lang="en-US" sz="1400" dirty="0">
                <a:solidFill>
                  <a:schemeClr val="bg1"/>
                </a:solidFill>
                <a:effectLst/>
              </a:rPr>
            </a:br>
            <a:r>
              <a:rPr lang="en-US" sz="1400" dirty="0">
                <a:solidFill>
                  <a:schemeClr val="bg1"/>
                </a:solidFill>
                <a:effectLst/>
              </a:rPr>
              <a:t>-  string </a:t>
            </a:r>
            <a:r>
              <a:rPr lang="en-US" sz="1400" dirty="0" err="1">
                <a:solidFill>
                  <a:schemeClr val="bg1"/>
                </a:solidFill>
                <a:effectLst/>
              </a:rPr>
              <a:t>cPinCode</a:t>
            </a:r>
            <a:br>
              <a:rPr lang="en-US" sz="1400" dirty="0">
                <a:solidFill>
                  <a:schemeClr val="bg1"/>
                </a:solidFill>
                <a:effectLst/>
              </a:rPr>
            </a:br>
            <a:r>
              <a:rPr lang="en-US" sz="1400" dirty="0">
                <a:solidFill>
                  <a:schemeClr val="bg1"/>
                </a:solidFill>
                <a:effectLst/>
              </a:rPr>
              <a:t>-  string </a:t>
            </a:r>
            <a:r>
              <a:rPr lang="en-US" sz="1400" dirty="0" err="1">
                <a:solidFill>
                  <a:schemeClr val="bg1"/>
                </a:solidFill>
                <a:effectLst/>
              </a:rPr>
              <a:t>cAddress</a:t>
            </a:r>
            <a:endParaRPr lang="en-US" sz="1400" dirty="0">
              <a:solidFill>
                <a:schemeClr val="bg1"/>
              </a:solidFill>
              <a:effectLst/>
            </a:endParaRPr>
          </a:p>
          <a:p>
            <a:r>
              <a:rPr lang="en-US" sz="1400" dirty="0">
                <a:solidFill>
                  <a:schemeClr val="bg1"/>
                </a:solidFill>
              </a:rPr>
              <a:t>- string </a:t>
            </a:r>
            <a:r>
              <a:rPr lang="en-US" sz="1400" dirty="0" err="1">
                <a:solidFill>
                  <a:schemeClr val="bg1"/>
                </a:solidFill>
              </a:rPr>
              <a:t>cID</a:t>
            </a:r>
            <a:endParaRPr lang="en-US" sz="1400" dirty="0">
              <a:solidFill>
                <a:schemeClr val="bg1"/>
              </a:solidFill>
              <a:effectLst/>
            </a:endParaRPr>
          </a:p>
          <a:p>
            <a:endParaRPr lang="en-US" sz="1400" dirty="0">
              <a:solidFill>
                <a:schemeClr val="bg1"/>
              </a:solidFill>
              <a:effectLst/>
            </a:endParaRPr>
          </a:p>
          <a:p>
            <a:endParaRPr lang="en-US" sz="1400" dirty="0">
              <a:solidFill>
                <a:schemeClr val="bg1"/>
              </a:solidFill>
            </a:endParaRPr>
          </a:p>
          <a:p>
            <a:endParaRPr lang="en-IN" sz="1400" dirty="0"/>
          </a:p>
        </p:txBody>
      </p:sp>
      <p:cxnSp>
        <p:nvCxnSpPr>
          <p:cNvPr id="37" name="Straight Connector 36">
            <a:extLst>
              <a:ext uri="{FF2B5EF4-FFF2-40B4-BE49-F238E27FC236}">
                <a16:creationId xmlns:a16="http://schemas.microsoft.com/office/drawing/2014/main" id="{33DA3769-FD33-2DA3-77E2-7FB4896D7D55}"/>
              </a:ext>
            </a:extLst>
          </p:cNvPr>
          <p:cNvCxnSpPr/>
          <p:nvPr/>
        </p:nvCxnSpPr>
        <p:spPr>
          <a:xfrm>
            <a:off x="2531551" y="3575965"/>
            <a:ext cx="240936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3A1944A1-4A13-BFE6-5CEA-3D9EAFC47831}"/>
              </a:ext>
            </a:extLst>
          </p:cNvPr>
          <p:cNvSpPr txBox="1"/>
          <p:nvPr/>
        </p:nvSpPr>
        <p:spPr>
          <a:xfrm>
            <a:off x="2548764" y="3621985"/>
            <a:ext cx="2409366" cy="307777"/>
          </a:xfrm>
          <a:prstGeom prst="rect">
            <a:avLst/>
          </a:prstGeom>
          <a:noFill/>
        </p:spPr>
        <p:txBody>
          <a:bodyPr wrap="square" rtlCol="0">
            <a:spAutoFit/>
          </a:bodyPr>
          <a:lstStyle/>
          <a:p>
            <a:r>
              <a:rPr lang="en-US" sz="1400" dirty="0">
                <a:solidFill>
                  <a:schemeClr val="bg1"/>
                </a:solidFill>
              </a:rPr>
              <a:t>+ </a:t>
            </a:r>
            <a:r>
              <a:rPr lang="en-US" sz="1400" dirty="0" err="1">
                <a:solidFill>
                  <a:schemeClr val="bg1"/>
                </a:solidFill>
              </a:rPr>
              <a:t>getPersonalDetails</a:t>
            </a:r>
            <a:r>
              <a:rPr lang="en-US" sz="1400" dirty="0">
                <a:solidFill>
                  <a:schemeClr val="bg1"/>
                </a:solidFill>
              </a:rPr>
              <a:t>()</a:t>
            </a:r>
            <a:endParaRPr lang="en-IN" sz="1400" dirty="0">
              <a:solidFill>
                <a:schemeClr val="bg1"/>
              </a:solidFill>
            </a:endParaRPr>
          </a:p>
        </p:txBody>
      </p:sp>
      <p:cxnSp>
        <p:nvCxnSpPr>
          <p:cNvPr id="39" name="Straight Connector 38">
            <a:extLst>
              <a:ext uri="{FF2B5EF4-FFF2-40B4-BE49-F238E27FC236}">
                <a16:creationId xmlns:a16="http://schemas.microsoft.com/office/drawing/2014/main" id="{F841231D-424E-16EE-7215-E706974DC1EA}"/>
              </a:ext>
            </a:extLst>
          </p:cNvPr>
          <p:cNvCxnSpPr/>
          <p:nvPr/>
        </p:nvCxnSpPr>
        <p:spPr>
          <a:xfrm>
            <a:off x="2864354" y="5582378"/>
            <a:ext cx="240936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937D0E7F-D067-4E2B-3EC2-20F3D58BECFA}"/>
              </a:ext>
            </a:extLst>
          </p:cNvPr>
          <p:cNvSpPr/>
          <p:nvPr/>
        </p:nvSpPr>
        <p:spPr>
          <a:xfrm>
            <a:off x="2864354" y="4448011"/>
            <a:ext cx="2409366" cy="40564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RegisterAccount</a:t>
            </a:r>
            <a:endParaRPr lang="en-IN" dirty="0"/>
          </a:p>
        </p:txBody>
      </p:sp>
      <p:sp>
        <p:nvSpPr>
          <p:cNvPr id="41" name="TextBox 40">
            <a:extLst>
              <a:ext uri="{FF2B5EF4-FFF2-40B4-BE49-F238E27FC236}">
                <a16:creationId xmlns:a16="http://schemas.microsoft.com/office/drawing/2014/main" id="{89C51320-9AEC-DECB-FEAC-BD3BC5BDF53A}"/>
              </a:ext>
            </a:extLst>
          </p:cNvPr>
          <p:cNvSpPr txBox="1"/>
          <p:nvPr/>
        </p:nvSpPr>
        <p:spPr>
          <a:xfrm>
            <a:off x="2871968" y="4846477"/>
            <a:ext cx="2374937" cy="738664"/>
          </a:xfrm>
          <a:prstGeom prst="rect">
            <a:avLst/>
          </a:prstGeom>
          <a:noFill/>
        </p:spPr>
        <p:txBody>
          <a:bodyPr wrap="square" rtlCol="0">
            <a:spAutoFit/>
          </a:bodyPr>
          <a:lstStyle/>
          <a:p>
            <a:r>
              <a:rPr lang="en-US" sz="1400" dirty="0">
                <a:solidFill>
                  <a:schemeClr val="bg1"/>
                </a:solidFill>
              </a:rPr>
              <a:t>- string </a:t>
            </a:r>
            <a:r>
              <a:rPr lang="en-US" sz="1400" dirty="0" err="1">
                <a:solidFill>
                  <a:schemeClr val="bg1"/>
                </a:solidFill>
              </a:rPr>
              <a:t>accountNum</a:t>
            </a:r>
            <a:endParaRPr lang="en-US" sz="1400" dirty="0">
              <a:solidFill>
                <a:schemeClr val="bg1"/>
              </a:solidFill>
            </a:endParaRPr>
          </a:p>
          <a:p>
            <a:r>
              <a:rPr lang="en-US" sz="1400" dirty="0">
                <a:solidFill>
                  <a:schemeClr val="bg1"/>
                </a:solidFill>
              </a:rPr>
              <a:t>- string </a:t>
            </a:r>
            <a:r>
              <a:rPr lang="en-US" sz="1400" dirty="0" err="1">
                <a:solidFill>
                  <a:schemeClr val="bg1"/>
                </a:solidFill>
              </a:rPr>
              <a:t>loginPassword</a:t>
            </a:r>
            <a:endParaRPr lang="en-US" sz="1400" dirty="0">
              <a:solidFill>
                <a:schemeClr val="bg1"/>
              </a:solidFill>
            </a:endParaRPr>
          </a:p>
          <a:p>
            <a:r>
              <a:rPr lang="en-US" sz="1400" dirty="0">
                <a:solidFill>
                  <a:schemeClr val="bg1"/>
                </a:solidFill>
              </a:rPr>
              <a:t>- string </a:t>
            </a:r>
            <a:r>
              <a:rPr lang="en-US" sz="1400" dirty="0" err="1">
                <a:solidFill>
                  <a:schemeClr val="bg1"/>
                </a:solidFill>
              </a:rPr>
              <a:t>securityPIN</a:t>
            </a:r>
            <a:endParaRPr lang="en-IN" sz="1400" dirty="0">
              <a:solidFill>
                <a:schemeClr val="bg1"/>
              </a:solidFill>
            </a:endParaRPr>
          </a:p>
        </p:txBody>
      </p:sp>
      <p:sp>
        <p:nvSpPr>
          <p:cNvPr id="42" name="TextBox 41">
            <a:extLst>
              <a:ext uri="{FF2B5EF4-FFF2-40B4-BE49-F238E27FC236}">
                <a16:creationId xmlns:a16="http://schemas.microsoft.com/office/drawing/2014/main" id="{078B3E6D-0129-7EAE-8136-72DFE04AFC8F}"/>
              </a:ext>
            </a:extLst>
          </p:cNvPr>
          <p:cNvSpPr txBox="1"/>
          <p:nvPr/>
        </p:nvSpPr>
        <p:spPr>
          <a:xfrm>
            <a:off x="2847140" y="5531865"/>
            <a:ext cx="2409366" cy="1600438"/>
          </a:xfrm>
          <a:prstGeom prst="rect">
            <a:avLst/>
          </a:prstGeom>
          <a:noFill/>
        </p:spPr>
        <p:txBody>
          <a:bodyPr wrap="square" rtlCol="0">
            <a:spAutoFit/>
          </a:bodyPr>
          <a:lstStyle/>
          <a:p>
            <a:r>
              <a:rPr lang="en-US" sz="1400" dirty="0">
                <a:solidFill>
                  <a:schemeClr val="bg1"/>
                </a:solidFill>
              </a:rPr>
              <a:t>+ </a:t>
            </a:r>
            <a:r>
              <a:rPr lang="en-US" sz="1400" dirty="0" err="1">
                <a:solidFill>
                  <a:schemeClr val="bg1"/>
                </a:solidFill>
              </a:rPr>
              <a:t>generateAccount</a:t>
            </a:r>
            <a:r>
              <a:rPr lang="en-US" sz="1400" dirty="0">
                <a:solidFill>
                  <a:schemeClr val="bg1"/>
                </a:solidFill>
              </a:rPr>
              <a:t>()</a:t>
            </a:r>
          </a:p>
          <a:p>
            <a:r>
              <a:rPr lang="en-US" sz="1400" dirty="0">
                <a:solidFill>
                  <a:schemeClr val="bg1"/>
                </a:solidFill>
              </a:rPr>
              <a:t>- </a:t>
            </a:r>
            <a:r>
              <a:rPr lang="en-US" sz="1400" dirty="0" err="1">
                <a:solidFill>
                  <a:schemeClr val="bg1"/>
                </a:solidFill>
              </a:rPr>
              <a:t>getMobNoPart</a:t>
            </a:r>
            <a:r>
              <a:rPr lang="en-US" sz="1400" dirty="0">
                <a:solidFill>
                  <a:schemeClr val="bg1"/>
                </a:solidFill>
              </a:rPr>
              <a:t>()</a:t>
            </a:r>
          </a:p>
          <a:p>
            <a:r>
              <a:rPr lang="en-US" sz="1400" dirty="0">
                <a:solidFill>
                  <a:schemeClr val="bg1"/>
                </a:solidFill>
              </a:rPr>
              <a:t>- </a:t>
            </a:r>
            <a:r>
              <a:rPr lang="en-US" sz="1400" dirty="0" err="1">
                <a:solidFill>
                  <a:schemeClr val="bg1"/>
                </a:solidFill>
              </a:rPr>
              <a:t>getDobPart</a:t>
            </a:r>
            <a:r>
              <a:rPr lang="en-US" sz="1400" dirty="0">
                <a:solidFill>
                  <a:schemeClr val="bg1"/>
                </a:solidFill>
              </a:rPr>
              <a:t>()</a:t>
            </a:r>
          </a:p>
          <a:p>
            <a:r>
              <a:rPr lang="en-US" sz="1400" dirty="0">
                <a:solidFill>
                  <a:schemeClr val="bg1"/>
                </a:solidFill>
              </a:rPr>
              <a:t>- </a:t>
            </a:r>
            <a:r>
              <a:rPr lang="en-US" sz="1400" dirty="0" err="1">
                <a:solidFill>
                  <a:schemeClr val="bg1"/>
                </a:solidFill>
              </a:rPr>
              <a:t>getAgePart</a:t>
            </a:r>
            <a:r>
              <a:rPr lang="en-US" sz="1400" dirty="0">
                <a:solidFill>
                  <a:schemeClr val="bg1"/>
                </a:solidFill>
              </a:rPr>
              <a:t>()</a:t>
            </a:r>
          </a:p>
          <a:p>
            <a:r>
              <a:rPr lang="en-US" sz="1400" dirty="0">
                <a:solidFill>
                  <a:schemeClr val="bg1"/>
                </a:solidFill>
              </a:rPr>
              <a:t>- </a:t>
            </a:r>
            <a:r>
              <a:rPr lang="en-US" sz="1400" dirty="0" err="1">
                <a:solidFill>
                  <a:schemeClr val="bg1"/>
                </a:solidFill>
              </a:rPr>
              <a:t>getPinCodePart</a:t>
            </a:r>
            <a:r>
              <a:rPr lang="en-US" sz="1400" dirty="0">
                <a:solidFill>
                  <a:schemeClr val="bg1"/>
                </a:solidFill>
              </a:rPr>
              <a:t>()</a:t>
            </a:r>
            <a:endParaRPr lang="en-IN" sz="1400" dirty="0">
              <a:solidFill>
                <a:schemeClr val="bg1"/>
              </a:solidFill>
            </a:endParaRPr>
          </a:p>
          <a:p>
            <a:endParaRPr lang="en-IN" sz="1400" dirty="0">
              <a:solidFill>
                <a:schemeClr val="bg1"/>
              </a:solidFill>
            </a:endParaRPr>
          </a:p>
          <a:p>
            <a:endParaRPr lang="en-IN" sz="1400" dirty="0">
              <a:solidFill>
                <a:schemeClr val="bg1"/>
              </a:solidFill>
            </a:endParaRPr>
          </a:p>
        </p:txBody>
      </p:sp>
      <p:sp>
        <p:nvSpPr>
          <p:cNvPr id="43" name="Rectangle 42">
            <a:extLst>
              <a:ext uri="{FF2B5EF4-FFF2-40B4-BE49-F238E27FC236}">
                <a16:creationId xmlns:a16="http://schemas.microsoft.com/office/drawing/2014/main" id="{0981FF60-DAD6-7E7F-20B9-B5F3E8DAC59F}"/>
              </a:ext>
            </a:extLst>
          </p:cNvPr>
          <p:cNvSpPr/>
          <p:nvPr/>
        </p:nvSpPr>
        <p:spPr>
          <a:xfrm>
            <a:off x="6302240" y="3412809"/>
            <a:ext cx="2391955" cy="3998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Authentication</a:t>
            </a:r>
            <a:endParaRPr lang="en-IN" dirty="0"/>
          </a:p>
        </p:txBody>
      </p:sp>
      <p:sp>
        <p:nvSpPr>
          <p:cNvPr id="44" name="TextBox 43">
            <a:extLst>
              <a:ext uri="{FF2B5EF4-FFF2-40B4-BE49-F238E27FC236}">
                <a16:creationId xmlns:a16="http://schemas.microsoft.com/office/drawing/2014/main" id="{A8669AD9-98F6-1AD1-9638-63EEF8DDEE86}"/>
              </a:ext>
            </a:extLst>
          </p:cNvPr>
          <p:cNvSpPr txBox="1"/>
          <p:nvPr/>
        </p:nvSpPr>
        <p:spPr>
          <a:xfrm>
            <a:off x="10030838" y="1944825"/>
            <a:ext cx="2409366" cy="954107"/>
          </a:xfrm>
          <a:prstGeom prst="rect">
            <a:avLst/>
          </a:prstGeom>
          <a:noFill/>
        </p:spPr>
        <p:txBody>
          <a:bodyPr wrap="square" rtlCol="0">
            <a:spAutoFit/>
          </a:bodyPr>
          <a:lstStyle/>
          <a:p>
            <a:r>
              <a:rPr lang="en-US" sz="1400" dirty="0">
                <a:solidFill>
                  <a:schemeClr val="bg1"/>
                </a:solidFill>
              </a:rPr>
              <a:t>- </a:t>
            </a:r>
            <a:r>
              <a:rPr lang="en-US" sz="1400" dirty="0">
                <a:solidFill>
                  <a:schemeClr val="bg1"/>
                </a:solidFill>
                <a:effectLst/>
              </a:rPr>
              <a:t>string </a:t>
            </a:r>
            <a:r>
              <a:rPr lang="en-US" sz="1400" dirty="0" err="1">
                <a:solidFill>
                  <a:schemeClr val="bg1"/>
                </a:solidFill>
                <a:effectLst/>
              </a:rPr>
              <a:t>regdAccNo</a:t>
            </a:r>
            <a:br>
              <a:rPr lang="en-US" sz="1400" dirty="0">
                <a:solidFill>
                  <a:schemeClr val="bg1"/>
                </a:solidFill>
                <a:effectLst/>
              </a:rPr>
            </a:br>
            <a:r>
              <a:rPr lang="en-US" sz="1400" dirty="0">
                <a:solidFill>
                  <a:schemeClr val="bg1"/>
                </a:solidFill>
                <a:effectLst/>
              </a:rPr>
              <a:t>-  string </a:t>
            </a:r>
            <a:r>
              <a:rPr lang="en-US" sz="1400" dirty="0" err="1">
                <a:solidFill>
                  <a:schemeClr val="bg1"/>
                </a:solidFill>
                <a:effectLst/>
              </a:rPr>
              <a:t>regdPswd</a:t>
            </a:r>
            <a:br>
              <a:rPr lang="en-US" sz="1400" dirty="0">
                <a:solidFill>
                  <a:schemeClr val="bg1"/>
                </a:solidFill>
                <a:effectLst/>
              </a:rPr>
            </a:br>
            <a:r>
              <a:rPr lang="en-US" sz="1400" dirty="0">
                <a:solidFill>
                  <a:schemeClr val="bg1"/>
                </a:solidFill>
                <a:effectLst/>
              </a:rPr>
              <a:t>-  string </a:t>
            </a:r>
            <a:r>
              <a:rPr lang="en-US" sz="1400" dirty="0" err="1">
                <a:solidFill>
                  <a:schemeClr val="bg1"/>
                </a:solidFill>
                <a:effectLst/>
              </a:rPr>
              <a:t>regdPIN</a:t>
            </a:r>
            <a:endParaRPr lang="en-US" sz="1400" dirty="0">
              <a:solidFill>
                <a:schemeClr val="bg1"/>
              </a:solidFill>
              <a:effectLst/>
            </a:endParaRPr>
          </a:p>
          <a:p>
            <a:r>
              <a:rPr lang="en-IN" sz="1400" dirty="0">
                <a:solidFill>
                  <a:schemeClr val="bg1"/>
                </a:solidFill>
              </a:rPr>
              <a:t>- string </a:t>
            </a:r>
            <a:r>
              <a:rPr lang="en-IN" sz="1400" dirty="0" err="1">
                <a:solidFill>
                  <a:schemeClr val="bg1"/>
                </a:solidFill>
              </a:rPr>
              <a:t>regd_IDNo</a:t>
            </a:r>
            <a:endParaRPr lang="en-IN" sz="1400" dirty="0">
              <a:solidFill>
                <a:schemeClr val="bg1"/>
              </a:solidFill>
            </a:endParaRPr>
          </a:p>
        </p:txBody>
      </p:sp>
      <p:cxnSp>
        <p:nvCxnSpPr>
          <p:cNvPr id="45" name="Straight Connector 44">
            <a:extLst>
              <a:ext uri="{FF2B5EF4-FFF2-40B4-BE49-F238E27FC236}">
                <a16:creationId xmlns:a16="http://schemas.microsoft.com/office/drawing/2014/main" id="{3A1498AB-B51A-C0AF-8F29-8DB188C54562}"/>
              </a:ext>
            </a:extLst>
          </p:cNvPr>
          <p:cNvCxnSpPr/>
          <p:nvPr/>
        </p:nvCxnSpPr>
        <p:spPr>
          <a:xfrm>
            <a:off x="10072577" y="2981408"/>
            <a:ext cx="240936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918DE596-7FAD-E6ED-8D9D-3F08AF568A1C}"/>
              </a:ext>
            </a:extLst>
          </p:cNvPr>
          <p:cNvSpPr txBox="1"/>
          <p:nvPr/>
        </p:nvSpPr>
        <p:spPr>
          <a:xfrm>
            <a:off x="10053374" y="3023817"/>
            <a:ext cx="2428569" cy="523220"/>
          </a:xfrm>
          <a:prstGeom prst="rect">
            <a:avLst/>
          </a:prstGeom>
          <a:noFill/>
        </p:spPr>
        <p:txBody>
          <a:bodyPr wrap="square" rtlCol="0">
            <a:spAutoFit/>
          </a:bodyPr>
          <a:lstStyle/>
          <a:p>
            <a:r>
              <a:rPr lang="en-US" sz="1400" dirty="0">
                <a:solidFill>
                  <a:schemeClr val="bg1"/>
                </a:solidFill>
              </a:rPr>
              <a:t>+ </a:t>
            </a:r>
            <a:r>
              <a:rPr lang="en-US" sz="1400" dirty="0" err="1">
                <a:solidFill>
                  <a:schemeClr val="bg1"/>
                </a:solidFill>
              </a:rPr>
              <a:t>getRegdAccDetails</a:t>
            </a:r>
            <a:r>
              <a:rPr lang="en-US" sz="1400" dirty="0">
                <a:solidFill>
                  <a:schemeClr val="bg1"/>
                </a:solidFill>
              </a:rPr>
              <a:t>()</a:t>
            </a:r>
          </a:p>
          <a:p>
            <a:r>
              <a:rPr lang="en-US" sz="1400" dirty="0">
                <a:solidFill>
                  <a:schemeClr val="bg1"/>
                </a:solidFill>
              </a:rPr>
              <a:t>+ </a:t>
            </a:r>
            <a:r>
              <a:rPr lang="en-US" sz="1400" dirty="0" err="1">
                <a:solidFill>
                  <a:schemeClr val="bg1"/>
                </a:solidFill>
              </a:rPr>
              <a:t>getPIN</a:t>
            </a:r>
            <a:r>
              <a:rPr lang="en-US" sz="1400" dirty="0">
                <a:solidFill>
                  <a:schemeClr val="bg1"/>
                </a:solidFill>
              </a:rPr>
              <a:t>()</a:t>
            </a:r>
            <a:endParaRPr lang="en-IN" sz="1400" dirty="0">
              <a:solidFill>
                <a:schemeClr val="bg1"/>
              </a:solidFill>
            </a:endParaRPr>
          </a:p>
        </p:txBody>
      </p:sp>
      <p:sp>
        <p:nvSpPr>
          <p:cNvPr id="48" name="Rectangle 47">
            <a:extLst>
              <a:ext uri="{FF2B5EF4-FFF2-40B4-BE49-F238E27FC236}">
                <a16:creationId xmlns:a16="http://schemas.microsoft.com/office/drawing/2014/main" id="{6C7C6E61-8F25-8EA1-A8ED-CCBC61A75604}"/>
              </a:ext>
            </a:extLst>
          </p:cNvPr>
          <p:cNvSpPr/>
          <p:nvPr/>
        </p:nvSpPr>
        <p:spPr>
          <a:xfrm>
            <a:off x="10043444" y="4438652"/>
            <a:ext cx="2403356" cy="40564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Transactions</a:t>
            </a:r>
            <a:endParaRPr lang="en-IN" dirty="0"/>
          </a:p>
        </p:txBody>
      </p:sp>
      <p:cxnSp>
        <p:nvCxnSpPr>
          <p:cNvPr id="49" name="Straight Connector 48">
            <a:extLst>
              <a:ext uri="{FF2B5EF4-FFF2-40B4-BE49-F238E27FC236}">
                <a16:creationId xmlns:a16="http://schemas.microsoft.com/office/drawing/2014/main" id="{6635AAAA-A394-AF83-0CAF-14CD6AABF111}"/>
              </a:ext>
            </a:extLst>
          </p:cNvPr>
          <p:cNvCxnSpPr>
            <a:cxnSpLocks/>
          </p:cNvCxnSpPr>
          <p:nvPr/>
        </p:nvCxnSpPr>
        <p:spPr>
          <a:xfrm>
            <a:off x="10021236" y="5537074"/>
            <a:ext cx="2428569"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E0DD02EE-A8AF-E705-5563-9BE42C4BE270}"/>
              </a:ext>
            </a:extLst>
          </p:cNvPr>
          <p:cNvSpPr txBox="1"/>
          <p:nvPr/>
        </p:nvSpPr>
        <p:spPr>
          <a:xfrm>
            <a:off x="10030838" y="4797361"/>
            <a:ext cx="2442779" cy="738664"/>
          </a:xfrm>
          <a:prstGeom prst="rect">
            <a:avLst/>
          </a:prstGeom>
          <a:noFill/>
        </p:spPr>
        <p:txBody>
          <a:bodyPr wrap="square" rtlCol="0">
            <a:spAutoFit/>
          </a:bodyPr>
          <a:lstStyle/>
          <a:p>
            <a:r>
              <a:rPr lang="en-US" sz="1400" dirty="0">
                <a:solidFill>
                  <a:schemeClr val="bg1"/>
                </a:solidFill>
              </a:rPr>
              <a:t>+ int choice</a:t>
            </a:r>
          </a:p>
          <a:p>
            <a:r>
              <a:rPr lang="en-US" sz="1400" dirty="0">
                <a:solidFill>
                  <a:schemeClr val="bg1"/>
                </a:solidFill>
              </a:rPr>
              <a:t># float balance</a:t>
            </a:r>
          </a:p>
          <a:p>
            <a:r>
              <a:rPr lang="en-US" sz="1400" dirty="0">
                <a:solidFill>
                  <a:schemeClr val="bg1"/>
                </a:solidFill>
              </a:rPr>
              <a:t>- float amount, </a:t>
            </a:r>
            <a:r>
              <a:rPr lang="en-US" sz="1400" dirty="0" err="1">
                <a:solidFill>
                  <a:schemeClr val="bg1"/>
                </a:solidFill>
              </a:rPr>
              <a:t>transferCharge</a:t>
            </a:r>
            <a:endParaRPr lang="en-US" sz="1400" dirty="0">
              <a:solidFill>
                <a:schemeClr val="bg1"/>
              </a:solidFill>
            </a:endParaRPr>
          </a:p>
        </p:txBody>
      </p:sp>
      <p:sp>
        <p:nvSpPr>
          <p:cNvPr id="51" name="TextBox 50">
            <a:extLst>
              <a:ext uri="{FF2B5EF4-FFF2-40B4-BE49-F238E27FC236}">
                <a16:creationId xmlns:a16="http://schemas.microsoft.com/office/drawing/2014/main" id="{093D6D6F-25E1-969B-F7A6-7B9C12F3FC25}"/>
              </a:ext>
            </a:extLst>
          </p:cNvPr>
          <p:cNvSpPr txBox="1"/>
          <p:nvPr/>
        </p:nvSpPr>
        <p:spPr>
          <a:xfrm>
            <a:off x="10030838" y="5492699"/>
            <a:ext cx="2428570" cy="1384995"/>
          </a:xfrm>
          <a:prstGeom prst="rect">
            <a:avLst/>
          </a:prstGeom>
          <a:noFill/>
        </p:spPr>
        <p:txBody>
          <a:bodyPr wrap="square" rtlCol="0">
            <a:spAutoFit/>
          </a:bodyPr>
          <a:lstStyle/>
          <a:p>
            <a:r>
              <a:rPr lang="en-US" sz="1400" dirty="0">
                <a:solidFill>
                  <a:schemeClr val="bg1"/>
                </a:solidFill>
              </a:rPr>
              <a:t>+ </a:t>
            </a:r>
            <a:r>
              <a:rPr lang="en-US" sz="1400" dirty="0" err="1">
                <a:solidFill>
                  <a:schemeClr val="bg1"/>
                </a:solidFill>
              </a:rPr>
              <a:t>balanceInquiry</a:t>
            </a:r>
            <a:r>
              <a:rPr lang="en-US" sz="1400" dirty="0">
                <a:solidFill>
                  <a:schemeClr val="bg1"/>
                </a:solidFill>
              </a:rPr>
              <a:t>()</a:t>
            </a:r>
          </a:p>
          <a:p>
            <a:r>
              <a:rPr lang="en-US" sz="1400" dirty="0">
                <a:solidFill>
                  <a:schemeClr val="bg1"/>
                </a:solidFill>
              </a:rPr>
              <a:t>+ </a:t>
            </a:r>
            <a:r>
              <a:rPr lang="en-US" sz="1400" dirty="0" err="1">
                <a:solidFill>
                  <a:schemeClr val="bg1"/>
                </a:solidFill>
              </a:rPr>
              <a:t>cashDeposit</a:t>
            </a:r>
            <a:r>
              <a:rPr lang="en-US" sz="1400" dirty="0">
                <a:solidFill>
                  <a:schemeClr val="bg1"/>
                </a:solidFill>
              </a:rPr>
              <a:t>()</a:t>
            </a:r>
          </a:p>
          <a:p>
            <a:r>
              <a:rPr lang="en-US" sz="1400" dirty="0">
                <a:solidFill>
                  <a:schemeClr val="bg1"/>
                </a:solidFill>
              </a:rPr>
              <a:t>+ </a:t>
            </a:r>
            <a:r>
              <a:rPr lang="en-US" sz="1400" dirty="0" err="1">
                <a:solidFill>
                  <a:schemeClr val="bg1"/>
                </a:solidFill>
              </a:rPr>
              <a:t>cashWithdrawl</a:t>
            </a:r>
            <a:r>
              <a:rPr lang="en-US" sz="1400" dirty="0">
                <a:solidFill>
                  <a:schemeClr val="bg1"/>
                </a:solidFill>
              </a:rPr>
              <a:t>()</a:t>
            </a:r>
          </a:p>
          <a:p>
            <a:r>
              <a:rPr lang="en-US" sz="1400" dirty="0">
                <a:solidFill>
                  <a:schemeClr val="bg1"/>
                </a:solidFill>
              </a:rPr>
              <a:t>+ </a:t>
            </a:r>
            <a:r>
              <a:rPr lang="en-US" sz="1400" dirty="0" err="1">
                <a:solidFill>
                  <a:schemeClr val="bg1"/>
                </a:solidFill>
              </a:rPr>
              <a:t>transferSameBank</a:t>
            </a:r>
            <a:endParaRPr lang="en-US" sz="1400" dirty="0">
              <a:solidFill>
                <a:schemeClr val="bg1"/>
              </a:solidFill>
            </a:endParaRPr>
          </a:p>
          <a:p>
            <a:r>
              <a:rPr lang="en-US" sz="1400" dirty="0">
                <a:solidFill>
                  <a:schemeClr val="bg1"/>
                </a:solidFill>
              </a:rPr>
              <a:t>+</a:t>
            </a:r>
            <a:r>
              <a:rPr lang="en-US" sz="1400" dirty="0" err="1">
                <a:solidFill>
                  <a:schemeClr val="bg1"/>
                </a:solidFill>
              </a:rPr>
              <a:t>transferOtherBank</a:t>
            </a:r>
            <a:endParaRPr lang="en-US" sz="1400" dirty="0">
              <a:solidFill>
                <a:schemeClr val="bg1"/>
              </a:solidFill>
            </a:endParaRPr>
          </a:p>
          <a:p>
            <a:r>
              <a:rPr lang="en-US" sz="1400" dirty="0">
                <a:solidFill>
                  <a:schemeClr val="bg1"/>
                </a:solidFill>
              </a:rPr>
              <a:t>+</a:t>
            </a:r>
            <a:r>
              <a:rPr lang="en-US" sz="1400" dirty="0" err="1">
                <a:solidFill>
                  <a:schemeClr val="bg1"/>
                </a:solidFill>
              </a:rPr>
              <a:t>calculateTransCharge</a:t>
            </a:r>
            <a:endParaRPr lang="en-US" sz="1400" dirty="0">
              <a:solidFill>
                <a:schemeClr val="bg1"/>
              </a:solidFill>
            </a:endParaRPr>
          </a:p>
        </p:txBody>
      </p:sp>
      <p:cxnSp>
        <p:nvCxnSpPr>
          <p:cNvPr id="55" name="Straight Connector 54">
            <a:extLst>
              <a:ext uri="{FF2B5EF4-FFF2-40B4-BE49-F238E27FC236}">
                <a16:creationId xmlns:a16="http://schemas.microsoft.com/office/drawing/2014/main" id="{3AD07AC6-1310-CBB4-5685-4A5E2DA257A2}"/>
              </a:ext>
            </a:extLst>
          </p:cNvPr>
          <p:cNvCxnSpPr/>
          <p:nvPr/>
        </p:nvCxnSpPr>
        <p:spPr>
          <a:xfrm>
            <a:off x="6303142" y="4994095"/>
            <a:ext cx="240936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C33DF965-D6E5-2DF2-4E86-8E2A14CE51E1}"/>
              </a:ext>
            </a:extLst>
          </p:cNvPr>
          <p:cNvSpPr txBox="1"/>
          <p:nvPr/>
        </p:nvSpPr>
        <p:spPr>
          <a:xfrm>
            <a:off x="6312818" y="3783392"/>
            <a:ext cx="2409366" cy="1169551"/>
          </a:xfrm>
          <a:prstGeom prst="rect">
            <a:avLst/>
          </a:prstGeom>
          <a:noFill/>
        </p:spPr>
        <p:txBody>
          <a:bodyPr wrap="square" rtlCol="0">
            <a:spAutoFit/>
          </a:bodyPr>
          <a:lstStyle/>
          <a:p>
            <a:r>
              <a:rPr lang="en-US" sz="1400" dirty="0">
                <a:solidFill>
                  <a:schemeClr val="bg1"/>
                </a:solidFill>
              </a:rPr>
              <a:t>- int </a:t>
            </a:r>
            <a:r>
              <a:rPr lang="en-US" sz="1400" dirty="0" err="1">
                <a:solidFill>
                  <a:schemeClr val="bg1"/>
                </a:solidFill>
              </a:rPr>
              <a:t>regdaccountCheck</a:t>
            </a:r>
            <a:r>
              <a:rPr lang="en-US" sz="1400" dirty="0">
                <a:solidFill>
                  <a:schemeClr val="bg1"/>
                </a:solidFill>
              </a:rPr>
              <a:t>[14]</a:t>
            </a:r>
          </a:p>
          <a:p>
            <a:r>
              <a:rPr lang="en-US" sz="1400" dirty="0">
                <a:solidFill>
                  <a:schemeClr val="bg1"/>
                </a:solidFill>
              </a:rPr>
              <a:t>- string </a:t>
            </a:r>
            <a:r>
              <a:rPr lang="en-US" sz="1400" dirty="0" err="1">
                <a:solidFill>
                  <a:schemeClr val="bg1"/>
                </a:solidFill>
                <a:effectLst/>
              </a:rPr>
              <a:t>regdPswdCheck</a:t>
            </a:r>
            <a:endParaRPr lang="en-US" sz="1400" dirty="0">
              <a:solidFill>
                <a:schemeClr val="bg1"/>
              </a:solidFill>
            </a:endParaRPr>
          </a:p>
          <a:p>
            <a:r>
              <a:rPr lang="en-US" sz="1400" dirty="0">
                <a:solidFill>
                  <a:schemeClr val="bg1"/>
                </a:solidFill>
              </a:rPr>
              <a:t>- int </a:t>
            </a:r>
            <a:r>
              <a:rPr lang="en-US" sz="1400" dirty="0" err="1">
                <a:solidFill>
                  <a:schemeClr val="bg1"/>
                </a:solidFill>
                <a:effectLst/>
              </a:rPr>
              <a:t>regdPIN</a:t>
            </a:r>
            <a:r>
              <a:rPr lang="en-US" sz="1400" dirty="0" err="1">
                <a:solidFill>
                  <a:schemeClr val="bg1"/>
                </a:solidFill>
              </a:rPr>
              <a:t>Check</a:t>
            </a:r>
            <a:r>
              <a:rPr lang="en-US" sz="1400" dirty="0">
                <a:solidFill>
                  <a:schemeClr val="bg1"/>
                </a:solidFill>
              </a:rPr>
              <a:t>[6]</a:t>
            </a:r>
            <a:br>
              <a:rPr lang="en-US" sz="1400" dirty="0">
                <a:solidFill>
                  <a:schemeClr val="bg1"/>
                </a:solidFill>
                <a:effectLst/>
              </a:rPr>
            </a:br>
            <a:r>
              <a:rPr lang="en-US" sz="1400" dirty="0">
                <a:solidFill>
                  <a:schemeClr val="bg1"/>
                </a:solidFill>
                <a:effectLst/>
              </a:rPr>
              <a:t>-  int </a:t>
            </a:r>
            <a:r>
              <a:rPr lang="en-US" sz="1400" dirty="0" err="1">
                <a:solidFill>
                  <a:schemeClr val="bg1"/>
                </a:solidFill>
                <a:effectLst/>
              </a:rPr>
              <a:t>regd_IDNoCheck</a:t>
            </a:r>
            <a:r>
              <a:rPr lang="en-US" sz="1400" dirty="0">
                <a:solidFill>
                  <a:schemeClr val="bg1"/>
                </a:solidFill>
                <a:effectLst/>
              </a:rPr>
              <a:t>[12]</a:t>
            </a:r>
            <a:br>
              <a:rPr lang="en-US" sz="1400" dirty="0">
                <a:solidFill>
                  <a:schemeClr val="bg1"/>
                </a:solidFill>
                <a:effectLst/>
              </a:rPr>
            </a:br>
            <a:r>
              <a:rPr lang="en-US" sz="1400" dirty="0">
                <a:solidFill>
                  <a:schemeClr val="bg1"/>
                </a:solidFill>
              </a:rPr>
              <a:t>- int </a:t>
            </a:r>
            <a:r>
              <a:rPr lang="en-US" sz="1400" dirty="0" err="1">
                <a:solidFill>
                  <a:schemeClr val="bg1"/>
                </a:solidFill>
              </a:rPr>
              <a:t>transferAccountCheck</a:t>
            </a:r>
            <a:r>
              <a:rPr lang="en-US" sz="1400" dirty="0">
                <a:solidFill>
                  <a:schemeClr val="bg1"/>
                </a:solidFill>
              </a:rPr>
              <a:t>[20]</a:t>
            </a:r>
          </a:p>
        </p:txBody>
      </p:sp>
      <p:sp>
        <p:nvSpPr>
          <p:cNvPr id="57" name="TextBox 56">
            <a:extLst>
              <a:ext uri="{FF2B5EF4-FFF2-40B4-BE49-F238E27FC236}">
                <a16:creationId xmlns:a16="http://schemas.microsoft.com/office/drawing/2014/main" id="{D47F56A8-0ED7-D054-C8D8-E1FBBCFEBF31}"/>
              </a:ext>
            </a:extLst>
          </p:cNvPr>
          <p:cNvSpPr txBox="1"/>
          <p:nvPr/>
        </p:nvSpPr>
        <p:spPr>
          <a:xfrm>
            <a:off x="6303142" y="4994095"/>
            <a:ext cx="2359272" cy="738664"/>
          </a:xfrm>
          <a:prstGeom prst="rect">
            <a:avLst/>
          </a:prstGeom>
          <a:noFill/>
        </p:spPr>
        <p:txBody>
          <a:bodyPr wrap="square" rtlCol="0">
            <a:spAutoFit/>
          </a:bodyPr>
          <a:lstStyle/>
          <a:p>
            <a:r>
              <a:rPr lang="en-US" sz="1400" dirty="0">
                <a:solidFill>
                  <a:schemeClr val="bg1"/>
                </a:solidFill>
              </a:rPr>
              <a:t>+</a:t>
            </a:r>
            <a:r>
              <a:rPr lang="en-US" sz="1400" dirty="0" err="1">
                <a:solidFill>
                  <a:schemeClr val="bg1"/>
                </a:solidFill>
              </a:rPr>
              <a:t>getAuthenticationDetails</a:t>
            </a:r>
            <a:r>
              <a:rPr lang="en-US" sz="1400" dirty="0">
                <a:solidFill>
                  <a:schemeClr val="bg1"/>
                </a:solidFill>
              </a:rPr>
              <a:t>()</a:t>
            </a:r>
          </a:p>
          <a:p>
            <a:r>
              <a:rPr lang="en-US" sz="1400" dirty="0">
                <a:solidFill>
                  <a:schemeClr val="bg1"/>
                </a:solidFill>
              </a:rPr>
              <a:t>+</a:t>
            </a:r>
            <a:r>
              <a:rPr lang="en-US" sz="1400" dirty="0" err="1">
                <a:solidFill>
                  <a:schemeClr val="bg1"/>
                </a:solidFill>
              </a:rPr>
              <a:t>getTransferAccDetails</a:t>
            </a:r>
            <a:r>
              <a:rPr lang="en-US" sz="1400" dirty="0">
                <a:solidFill>
                  <a:schemeClr val="bg1"/>
                </a:solidFill>
              </a:rPr>
              <a:t>()</a:t>
            </a:r>
          </a:p>
          <a:p>
            <a:r>
              <a:rPr lang="en-US" sz="1400" dirty="0">
                <a:solidFill>
                  <a:schemeClr val="bg1"/>
                </a:solidFill>
              </a:rPr>
              <a:t>+ </a:t>
            </a:r>
            <a:r>
              <a:rPr lang="en-US" sz="1400" dirty="0" err="1">
                <a:solidFill>
                  <a:schemeClr val="bg1"/>
                </a:solidFill>
              </a:rPr>
              <a:t>doAuthentication</a:t>
            </a:r>
            <a:r>
              <a:rPr lang="en-US" sz="1400" dirty="0">
                <a:solidFill>
                  <a:schemeClr val="bg1"/>
                </a:solidFill>
              </a:rPr>
              <a:t>()</a:t>
            </a:r>
            <a:endParaRPr lang="en-IN" sz="1400" dirty="0">
              <a:solidFill>
                <a:schemeClr val="bg1"/>
              </a:solidFill>
            </a:endParaRPr>
          </a:p>
        </p:txBody>
      </p:sp>
      <p:sp>
        <p:nvSpPr>
          <p:cNvPr id="58" name="Rectangle 57">
            <a:extLst>
              <a:ext uri="{FF2B5EF4-FFF2-40B4-BE49-F238E27FC236}">
                <a16:creationId xmlns:a16="http://schemas.microsoft.com/office/drawing/2014/main" id="{D548336F-4E20-38D6-8E46-D7E4AC1DBD81}"/>
              </a:ext>
            </a:extLst>
          </p:cNvPr>
          <p:cNvSpPr/>
          <p:nvPr/>
        </p:nvSpPr>
        <p:spPr>
          <a:xfrm>
            <a:off x="6290400" y="6510685"/>
            <a:ext cx="2391955" cy="3998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BankDatabase</a:t>
            </a:r>
            <a:endParaRPr lang="en-IN" dirty="0"/>
          </a:p>
        </p:txBody>
      </p:sp>
      <p:cxnSp>
        <p:nvCxnSpPr>
          <p:cNvPr id="59" name="Straight Connector 58">
            <a:extLst>
              <a:ext uri="{FF2B5EF4-FFF2-40B4-BE49-F238E27FC236}">
                <a16:creationId xmlns:a16="http://schemas.microsoft.com/office/drawing/2014/main" id="{D9F6E15A-FB89-970A-1D94-00A3FAFDD841}"/>
              </a:ext>
            </a:extLst>
          </p:cNvPr>
          <p:cNvCxnSpPr/>
          <p:nvPr/>
        </p:nvCxnSpPr>
        <p:spPr>
          <a:xfrm>
            <a:off x="6284828" y="7360718"/>
            <a:ext cx="2409366"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8A5AA23F-31D4-D2CE-90FF-A6312C479D8E}"/>
              </a:ext>
            </a:extLst>
          </p:cNvPr>
          <p:cNvSpPr txBox="1"/>
          <p:nvPr/>
        </p:nvSpPr>
        <p:spPr>
          <a:xfrm>
            <a:off x="6263432" y="6849561"/>
            <a:ext cx="2418923" cy="523220"/>
          </a:xfrm>
          <a:prstGeom prst="rect">
            <a:avLst/>
          </a:prstGeom>
          <a:noFill/>
        </p:spPr>
        <p:txBody>
          <a:bodyPr wrap="square" rtlCol="0">
            <a:spAutoFit/>
          </a:bodyPr>
          <a:lstStyle/>
          <a:p>
            <a:r>
              <a:rPr lang="en-US" sz="1400" dirty="0">
                <a:solidFill>
                  <a:schemeClr val="bg1"/>
                </a:solidFill>
              </a:rPr>
              <a:t>- int </a:t>
            </a:r>
            <a:r>
              <a:rPr lang="en-US" sz="1400" dirty="0" err="1">
                <a:solidFill>
                  <a:schemeClr val="bg1"/>
                </a:solidFill>
              </a:rPr>
              <a:t>NumOfTransaction</a:t>
            </a:r>
            <a:endParaRPr lang="en-US" sz="1400" dirty="0">
              <a:solidFill>
                <a:schemeClr val="bg1"/>
              </a:solidFill>
            </a:endParaRPr>
          </a:p>
          <a:p>
            <a:r>
              <a:rPr lang="en-US" sz="1400" dirty="0">
                <a:solidFill>
                  <a:schemeClr val="bg1"/>
                </a:solidFill>
              </a:rPr>
              <a:t>- float </a:t>
            </a:r>
            <a:r>
              <a:rPr lang="en-US" sz="1400" dirty="0" err="1">
                <a:solidFill>
                  <a:schemeClr val="bg1"/>
                </a:solidFill>
              </a:rPr>
              <a:t>monthlyMaintainCharge</a:t>
            </a:r>
            <a:r>
              <a:rPr lang="en-US" sz="1400" dirty="0">
                <a:solidFill>
                  <a:schemeClr val="bg1"/>
                </a:solidFill>
              </a:rPr>
              <a:t> </a:t>
            </a:r>
            <a:endParaRPr lang="en-IN" sz="1400" dirty="0">
              <a:solidFill>
                <a:schemeClr val="bg1"/>
              </a:solidFill>
            </a:endParaRPr>
          </a:p>
        </p:txBody>
      </p:sp>
      <p:sp>
        <p:nvSpPr>
          <p:cNvPr id="62" name="TextBox 61">
            <a:extLst>
              <a:ext uri="{FF2B5EF4-FFF2-40B4-BE49-F238E27FC236}">
                <a16:creationId xmlns:a16="http://schemas.microsoft.com/office/drawing/2014/main" id="{1F9264EC-4FC3-E856-4C2E-495F29D35772}"/>
              </a:ext>
            </a:extLst>
          </p:cNvPr>
          <p:cNvSpPr txBox="1"/>
          <p:nvPr/>
        </p:nvSpPr>
        <p:spPr>
          <a:xfrm>
            <a:off x="6253786" y="7328842"/>
            <a:ext cx="2428569" cy="738664"/>
          </a:xfrm>
          <a:prstGeom prst="rect">
            <a:avLst/>
          </a:prstGeom>
          <a:noFill/>
        </p:spPr>
        <p:txBody>
          <a:bodyPr wrap="square" rtlCol="0">
            <a:spAutoFit/>
          </a:bodyPr>
          <a:lstStyle/>
          <a:p>
            <a:r>
              <a:rPr lang="en-US" sz="1400" dirty="0">
                <a:solidFill>
                  <a:schemeClr val="bg1"/>
                </a:solidFill>
              </a:rPr>
              <a:t>+ </a:t>
            </a:r>
            <a:r>
              <a:rPr lang="en-US" sz="1400" dirty="0" err="1">
                <a:solidFill>
                  <a:schemeClr val="bg1"/>
                </a:solidFill>
              </a:rPr>
              <a:t>calculateMonthlyCharge</a:t>
            </a:r>
            <a:r>
              <a:rPr lang="en-US" sz="1400" dirty="0">
                <a:solidFill>
                  <a:schemeClr val="bg1"/>
                </a:solidFill>
              </a:rPr>
              <a:t>()</a:t>
            </a:r>
          </a:p>
          <a:p>
            <a:r>
              <a:rPr lang="en-US" sz="1400" dirty="0">
                <a:solidFill>
                  <a:schemeClr val="bg1"/>
                </a:solidFill>
              </a:rPr>
              <a:t>friend </a:t>
            </a:r>
            <a:r>
              <a:rPr lang="en-US" sz="1400" dirty="0" err="1">
                <a:solidFill>
                  <a:schemeClr val="bg1"/>
                </a:solidFill>
              </a:rPr>
              <a:t>updateBalance</a:t>
            </a:r>
            <a:r>
              <a:rPr lang="en-US" sz="1400" dirty="0">
                <a:solidFill>
                  <a:schemeClr val="bg1"/>
                </a:solidFill>
              </a:rPr>
              <a:t>()</a:t>
            </a:r>
          </a:p>
          <a:p>
            <a:r>
              <a:rPr lang="en-US" sz="1400" dirty="0">
                <a:solidFill>
                  <a:schemeClr val="bg1"/>
                </a:solidFill>
              </a:rPr>
              <a:t>friend </a:t>
            </a:r>
            <a:r>
              <a:rPr lang="en-US" sz="1400" dirty="0" err="1">
                <a:solidFill>
                  <a:schemeClr val="bg1"/>
                </a:solidFill>
              </a:rPr>
              <a:t>printAllTransactions</a:t>
            </a:r>
            <a:r>
              <a:rPr lang="en-US" sz="1400" dirty="0">
                <a:solidFill>
                  <a:schemeClr val="bg1"/>
                </a:solidFill>
              </a:rPr>
              <a:t>()</a:t>
            </a:r>
            <a:endParaRPr lang="en-IN" sz="1400" dirty="0">
              <a:solidFill>
                <a:schemeClr val="bg1"/>
              </a:solidFill>
            </a:endParaRPr>
          </a:p>
        </p:txBody>
      </p:sp>
      <p:cxnSp>
        <p:nvCxnSpPr>
          <p:cNvPr id="1059" name="Connector: Elbow 1058">
            <a:extLst>
              <a:ext uri="{FF2B5EF4-FFF2-40B4-BE49-F238E27FC236}">
                <a16:creationId xmlns:a16="http://schemas.microsoft.com/office/drawing/2014/main" id="{F76E5776-E909-20DF-F1C6-3406981EBE23}"/>
              </a:ext>
            </a:extLst>
          </p:cNvPr>
          <p:cNvCxnSpPr/>
          <p:nvPr/>
        </p:nvCxnSpPr>
        <p:spPr>
          <a:xfrm rot="10800000" flipV="1">
            <a:off x="3673930" y="1399586"/>
            <a:ext cx="2574653" cy="221397"/>
          </a:xfrm>
          <a:prstGeom prst="bentConnector3">
            <a:avLst>
              <a:gd name="adj1" fmla="val 100103"/>
            </a:avLst>
          </a:prstGeom>
          <a:ln w="31750">
            <a:tailEnd type="triangle"/>
          </a:ln>
        </p:spPr>
        <p:style>
          <a:lnRef idx="3">
            <a:schemeClr val="accent3"/>
          </a:lnRef>
          <a:fillRef idx="0">
            <a:schemeClr val="accent3"/>
          </a:fillRef>
          <a:effectRef idx="2">
            <a:schemeClr val="accent3"/>
          </a:effectRef>
          <a:fontRef idx="minor">
            <a:schemeClr val="tx1"/>
          </a:fontRef>
        </p:style>
      </p:cxnSp>
      <p:cxnSp>
        <p:nvCxnSpPr>
          <p:cNvPr id="1062" name="Connector: Elbow 1061">
            <a:extLst>
              <a:ext uri="{FF2B5EF4-FFF2-40B4-BE49-F238E27FC236}">
                <a16:creationId xmlns:a16="http://schemas.microsoft.com/office/drawing/2014/main" id="{58625CA6-2A16-F796-C624-AA4859A3F888}"/>
              </a:ext>
            </a:extLst>
          </p:cNvPr>
          <p:cNvCxnSpPr>
            <a:cxnSpLocks/>
            <a:stCxn id="27" idx="3"/>
            <a:endCxn id="29" idx="0"/>
          </p:cNvCxnSpPr>
          <p:nvPr/>
        </p:nvCxnSpPr>
        <p:spPr>
          <a:xfrm>
            <a:off x="8680158" y="1346812"/>
            <a:ext cx="2587501" cy="264596"/>
          </a:xfrm>
          <a:prstGeom prst="bentConnector2">
            <a:avLst/>
          </a:prstGeom>
          <a:ln w="31750">
            <a:tailEnd type="triangle"/>
          </a:ln>
        </p:spPr>
        <p:style>
          <a:lnRef idx="3">
            <a:schemeClr val="accent3"/>
          </a:lnRef>
          <a:fillRef idx="0">
            <a:schemeClr val="accent3"/>
          </a:fillRef>
          <a:effectRef idx="2">
            <a:schemeClr val="accent3"/>
          </a:effectRef>
          <a:fontRef idx="minor">
            <a:schemeClr val="tx1"/>
          </a:fontRef>
        </p:style>
      </p:cxnSp>
      <p:cxnSp>
        <p:nvCxnSpPr>
          <p:cNvPr id="1098" name="Straight Connector 1097">
            <a:extLst>
              <a:ext uri="{FF2B5EF4-FFF2-40B4-BE49-F238E27FC236}">
                <a16:creationId xmlns:a16="http://schemas.microsoft.com/office/drawing/2014/main" id="{8570CF1D-4DF9-1FB2-C690-3D7853A6EACF}"/>
              </a:ext>
            </a:extLst>
          </p:cNvPr>
          <p:cNvCxnSpPr>
            <a:cxnSpLocks/>
          </p:cNvCxnSpPr>
          <p:nvPr/>
        </p:nvCxnSpPr>
        <p:spPr>
          <a:xfrm>
            <a:off x="5486400" y="2943721"/>
            <a:ext cx="1376885" cy="0"/>
          </a:xfrm>
          <a:prstGeom prst="line">
            <a:avLst/>
          </a:prstGeom>
          <a:ln w="31750"/>
        </p:spPr>
        <p:style>
          <a:lnRef idx="3">
            <a:schemeClr val="accent3"/>
          </a:lnRef>
          <a:fillRef idx="0">
            <a:schemeClr val="accent3"/>
          </a:fillRef>
          <a:effectRef idx="2">
            <a:schemeClr val="accent3"/>
          </a:effectRef>
          <a:fontRef idx="minor">
            <a:schemeClr val="tx1"/>
          </a:fontRef>
        </p:style>
      </p:cxnSp>
      <p:cxnSp>
        <p:nvCxnSpPr>
          <p:cNvPr id="1107" name="Connector: Elbow 1106">
            <a:extLst>
              <a:ext uri="{FF2B5EF4-FFF2-40B4-BE49-F238E27FC236}">
                <a16:creationId xmlns:a16="http://schemas.microsoft.com/office/drawing/2014/main" id="{D96658EE-8E45-3E36-A59A-0F1E3A089145}"/>
              </a:ext>
            </a:extLst>
          </p:cNvPr>
          <p:cNvCxnSpPr>
            <a:cxnSpLocks/>
          </p:cNvCxnSpPr>
          <p:nvPr/>
        </p:nvCxnSpPr>
        <p:spPr>
          <a:xfrm rot="10800000">
            <a:off x="3921653" y="6741051"/>
            <a:ext cx="1574351" cy="678778"/>
          </a:xfrm>
          <a:prstGeom prst="bentConnector3">
            <a:avLst>
              <a:gd name="adj1" fmla="val 101217"/>
            </a:avLst>
          </a:prstGeom>
          <a:ln w="31750"/>
        </p:spPr>
        <p:style>
          <a:lnRef idx="3">
            <a:schemeClr val="accent3"/>
          </a:lnRef>
          <a:fillRef idx="0">
            <a:schemeClr val="accent3"/>
          </a:fillRef>
          <a:effectRef idx="2">
            <a:schemeClr val="accent3"/>
          </a:effectRef>
          <a:fontRef idx="minor">
            <a:schemeClr val="tx1"/>
          </a:fontRef>
        </p:style>
      </p:cxnSp>
      <p:cxnSp>
        <p:nvCxnSpPr>
          <p:cNvPr id="1110" name="Straight Connector 1109">
            <a:extLst>
              <a:ext uri="{FF2B5EF4-FFF2-40B4-BE49-F238E27FC236}">
                <a16:creationId xmlns:a16="http://schemas.microsoft.com/office/drawing/2014/main" id="{5D40DE7F-A2C5-4B89-3548-29A7CB3E00EC}"/>
              </a:ext>
            </a:extLst>
          </p:cNvPr>
          <p:cNvCxnSpPr>
            <a:cxnSpLocks/>
          </p:cNvCxnSpPr>
          <p:nvPr/>
        </p:nvCxnSpPr>
        <p:spPr>
          <a:xfrm flipH="1">
            <a:off x="5486400" y="2931951"/>
            <a:ext cx="12920" cy="4487879"/>
          </a:xfrm>
          <a:prstGeom prst="line">
            <a:avLst/>
          </a:prstGeom>
          <a:ln w="31750"/>
        </p:spPr>
        <p:style>
          <a:lnRef idx="3">
            <a:schemeClr val="accent3"/>
          </a:lnRef>
          <a:fillRef idx="0">
            <a:schemeClr val="accent3"/>
          </a:fillRef>
          <a:effectRef idx="2">
            <a:schemeClr val="accent3"/>
          </a:effectRef>
          <a:fontRef idx="minor">
            <a:schemeClr val="tx1"/>
          </a:fontRef>
        </p:style>
      </p:cxnSp>
      <p:cxnSp>
        <p:nvCxnSpPr>
          <p:cNvPr id="1123" name="Connector: Elbow 1122">
            <a:extLst>
              <a:ext uri="{FF2B5EF4-FFF2-40B4-BE49-F238E27FC236}">
                <a16:creationId xmlns:a16="http://schemas.microsoft.com/office/drawing/2014/main" id="{4BFBDD7B-FF25-71B6-BBB0-67513884A838}"/>
              </a:ext>
            </a:extLst>
          </p:cNvPr>
          <p:cNvCxnSpPr>
            <a:cxnSpLocks/>
          </p:cNvCxnSpPr>
          <p:nvPr/>
        </p:nvCxnSpPr>
        <p:spPr>
          <a:xfrm flipV="1">
            <a:off x="9160625" y="3809571"/>
            <a:ext cx="1845061" cy="318022"/>
          </a:xfrm>
          <a:prstGeom prst="bentConnector3">
            <a:avLst>
              <a:gd name="adj1" fmla="val 100625"/>
            </a:avLst>
          </a:prstGeom>
          <a:ln w="31750"/>
        </p:spPr>
        <p:style>
          <a:lnRef idx="3">
            <a:schemeClr val="accent3"/>
          </a:lnRef>
          <a:fillRef idx="0">
            <a:schemeClr val="accent3"/>
          </a:fillRef>
          <a:effectRef idx="2">
            <a:schemeClr val="accent3"/>
          </a:effectRef>
          <a:fontRef idx="minor">
            <a:schemeClr val="tx1"/>
          </a:fontRef>
        </p:style>
      </p:cxnSp>
      <p:cxnSp>
        <p:nvCxnSpPr>
          <p:cNvPr id="1126" name="Straight Connector 1125">
            <a:extLst>
              <a:ext uri="{FF2B5EF4-FFF2-40B4-BE49-F238E27FC236}">
                <a16:creationId xmlns:a16="http://schemas.microsoft.com/office/drawing/2014/main" id="{E1994EC0-3C9B-A51A-5FEC-5C77A6F7D6E9}"/>
              </a:ext>
            </a:extLst>
          </p:cNvPr>
          <p:cNvCxnSpPr>
            <a:cxnSpLocks/>
          </p:cNvCxnSpPr>
          <p:nvPr/>
        </p:nvCxnSpPr>
        <p:spPr>
          <a:xfrm>
            <a:off x="9149357" y="2931951"/>
            <a:ext cx="0" cy="1208435"/>
          </a:xfrm>
          <a:prstGeom prst="line">
            <a:avLst/>
          </a:prstGeom>
          <a:ln w="31750"/>
        </p:spPr>
        <p:style>
          <a:lnRef idx="3">
            <a:schemeClr val="accent3"/>
          </a:lnRef>
          <a:fillRef idx="0">
            <a:schemeClr val="accent3"/>
          </a:fillRef>
          <a:effectRef idx="2">
            <a:schemeClr val="accent3"/>
          </a:effectRef>
          <a:fontRef idx="minor">
            <a:schemeClr val="tx1"/>
          </a:fontRef>
        </p:style>
      </p:cxnSp>
      <p:cxnSp>
        <p:nvCxnSpPr>
          <p:cNvPr id="1131" name="Straight Connector 1130">
            <a:extLst>
              <a:ext uri="{FF2B5EF4-FFF2-40B4-BE49-F238E27FC236}">
                <a16:creationId xmlns:a16="http://schemas.microsoft.com/office/drawing/2014/main" id="{372B634F-279B-0847-BC50-5280EE4679B6}"/>
              </a:ext>
            </a:extLst>
          </p:cNvPr>
          <p:cNvCxnSpPr>
            <a:cxnSpLocks/>
          </p:cNvCxnSpPr>
          <p:nvPr/>
        </p:nvCxnSpPr>
        <p:spPr>
          <a:xfrm>
            <a:off x="7772472" y="2943108"/>
            <a:ext cx="1376885" cy="0"/>
          </a:xfrm>
          <a:prstGeom prst="line">
            <a:avLst/>
          </a:prstGeom>
          <a:ln w="31750"/>
        </p:spPr>
        <p:style>
          <a:lnRef idx="3">
            <a:schemeClr val="accent3"/>
          </a:lnRef>
          <a:fillRef idx="0">
            <a:schemeClr val="accent3"/>
          </a:fillRef>
          <a:effectRef idx="2">
            <a:schemeClr val="accent3"/>
          </a:effectRef>
          <a:fontRef idx="minor">
            <a:schemeClr val="tx1"/>
          </a:fontRef>
        </p:style>
      </p:cxnSp>
      <p:cxnSp>
        <p:nvCxnSpPr>
          <p:cNvPr id="1135" name="Straight Arrow Connector 1134">
            <a:extLst>
              <a:ext uri="{FF2B5EF4-FFF2-40B4-BE49-F238E27FC236}">
                <a16:creationId xmlns:a16="http://schemas.microsoft.com/office/drawing/2014/main" id="{D1336E98-C536-EDD9-D804-0C83BC19AC9A}"/>
              </a:ext>
            </a:extLst>
          </p:cNvPr>
          <p:cNvCxnSpPr/>
          <p:nvPr/>
        </p:nvCxnSpPr>
        <p:spPr>
          <a:xfrm>
            <a:off x="6858738" y="2931951"/>
            <a:ext cx="0" cy="469088"/>
          </a:xfrm>
          <a:prstGeom prst="straightConnector1">
            <a:avLst/>
          </a:prstGeom>
          <a:ln w="31750">
            <a:tailEnd type="triangle"/>
          </a:ln>
        </p:spPr>
        <p:style>
          <a:lnRef idx="3">
            <a:schemeClr val="accent3"/>
          </a:lnRef>
          <a:fillRef idx="0">
            <a:schemeClr val="accent3"/>
          </a:fillRef>
          <a:effectRef idx="2">
            <a:schemeClr val="accent3"/>
          </a:effectRef>
          <a:fontRef idx="minor">
            <a:schemeClr val="tx1"/>
          </a:fontRef>
        </p:style>
      </p:cxnSp>
      <p:cxnSp>
        <p:nvCxnSpPr>
          <p:cNvPr id="1136" name="Straight Arrow Connector 1135">
            <a:extLst>
              <a:ext uri="{FF2B5EF4-FFF2-40B4-BE49-F238E27FC236}">
                <a16:creationId xmlns:a16="http://schemas.microsoft.com/office/drawing/2014/main" id="{9A0AEE25-E968-749F-ED23-B721ADF8DFEB}"/>
              </a:ext>
            </a:extLst>
          </p:cNvPr>
          <p:cNvCxnSpPr>
            <a:cxnSpLocks/>
          </p:cNvCxnSpPr>
          <p:nvPr/>
        </p:nvCxnSpPr>
        <p:spPr>
          <a:xfrm>
            <a:off x="7772472" y="2931951"/>
            <a:ext cx="0" cy="480858"/>
          </a:xfrm>
          <a:prstGeom prst="straightConnector1">
            <a:avLst/>
          </a:prstGeom>
          <a:ln w="31750">
            <a:tailEnd type="triangle"/>
          </a:ln>
        </p:spPr>
        <p:style>
          <a:lnRef idx="3">
            <a:schemeClr val="accent3"/>
          </a:lnRef>
          <a:fillRef idx="0">
            <a:schemeClr val="accent3"/>
          </a:fillRef>
          <a:effectRef idx="2">
            <a:schemeClr val="accent3"/>
          </a:effectRef>
          <a:fontRef idx="minor">
            <a:schemeClr val="tx1"/>
          </a:fontRef>
        </p:style>
      </p:cxnSp>
      <p:cxnSp>
        <p:nvCxnSpPr>
          <p:cNvPr id="1138" name="Straight Arrow Connector 1137">
            <a:extLst>
              <a:ext uri="{FF2B5EF4-FFF2-40B4-BE49-F238E27FC236}">
                <a16:creationId xmlns:a16="http://schemas.microsoft.com/office/drawing/2014/main" id="{EEDF6E9C-B568-6962-9F45-5FA81BB04EA6}"/>
              </a:ext>
            </a:extLst>
          </p:cNvPr>
          <p:cNvCxnSpPr>
            <a:cxnSpLocks/>
          </p:cNvCxnSpPr>
          <p:nvPr/>
        </p:nvCxnSpPr>
        <p:spPr>
          <a:xfrm flipH="1">
            <a:off x="3736234" y="4001508"/>
            <a:ext cx="7223" cy="437144"/>
          </a:xfrm>
          <a:prstGeom prst="straightConnector1">
            <a:avLst/>
          </a:prstGeom>
          <a:ln w="31750">
            <a:tailEnd type="triangle"/>
          </a:ln>
        </p:spPr>
        <p:style>
          <a:lnRef idx="3">
            <a:schemeClr val="accent3"/>
          </a:lnRef>
          <a:fillRef idx="0">
            <a:schemeClr val="accent3"/>
          </a:fillRef>
          <a:effectRef idx="2">
            <a:schemeClr val="accent3"/>
          </a:effectRef>
          <a:fontRef idx="minor">
            <a:schemeClr val="tx1"/>
          </a:fontRef>
        </p:style>
      </p:cxnSp>
      <p:cxnSp>
        <p:nvCxnSpPr>
          <p:cNvPr id="1144" name="Connector: Elbow 1143">
            <a:extLst>
              <a:ext uri="{FF2B5EF4-FFF2-40B4-BE49-F238E27FC236}">
                <a16:creationId xmlns:a16="http://schemas.microsoft.com/office/drawing/2014/main" id="{D1799C7A-4100-34DF-E1B2-D372C5429843}"/>
              </a:ext>
            </a:extLst>
          </p:cNvPr>
          <p:cNvCxnSpPr>
            <a:cxnSpLocks/>
          </p:cNvCxnSpPr>
          <p:nvPr/>
        </p:nvCxnSpPr>
        <p:spPr>
          <a:xfrm>
            <a:off x="7287911" y="5672992"/>
            <a:ext cx="1861446" cy="380754"/>
          </a:xfrm>
          <a:prstGeom prst="bentConnector3">
            <a:avLst>
              <a:gd name="adj1" fmla="val 457"/>
            </a:avLst>
          </a:prstGeom>
          <a:ln w="31750"/>
        </p:spPr>
        <p:style>
          <a:lnRef idx="3">
            <a:schemeClr val="accent3"/>
          </a:lnRef>
          <a:fillRef idx="0">
            <a:schemeClr val="accent3"/>
          </a:fillRef>
          <a:effectRef idx="2">
            <a:schemeClr val="accent3"/>
          </a:effectRef>
          <a:fontRef idx="minor">
            <a:schemeClr val="tx1"/>
          </a:fontRef>
        </p:style>
      </p:cxnSp>
      <p:cxnSp>
        <p:nvCxnSpPr>
          <p:cNvPr id="1153" name="Connector: Elbow 1152">
            <a:extLst>
              <a:ext uri="{FF2B5EF4-FFF2-40B4-BE49-F238E27FC236}">
                <a16:creationId xmlns:a16="http://schemas.microsoft.com/office/drawing/2014/main" id="{288B080A-D3A8-C84B-6249-7EE74BF71F33}"/>
              </a:ext>
            </a:extLst>
          </p:cNvPr>
          <p:cNvCxnSpPr>
            <a:cxnSpLocks/>
            <a:endCxn id="50" idx="1"/>
          </p:cNvCxnSpPr>
          <p:nvPr/>
        </p:nvCxnSpPr>
        <p:spPr>
          <a:xfrm rot="5400000" flipH="1" flipV="1">
            <a:off x="9146570" y="5169479"/>
            <a:ext cx="887054" cy="881482"/>
          </a:xfrm>
          <a:prstGeom prst="bentConnector2">
            <a:avLst/>
          </a:prstGeom>
          <a:ln w="31750">
            <a:tailEnd type="triangle"/>
          </a:ln>
        </p:spPr>
        <p:style>
          <a:lnRef idx="3">
            <a:schemeClr val="accent3"/>
          </a:lnRef>
          <a:fillRef idx="0">
            <a:schemeClr val="accent3"/>
          </a:fillRef>
          <a:effectRef idx="2">
            <a:schemeClr val="accent3"/>
          </a:effectRef>
          <a:fontRef idx="minor">
            <a:schemeClr val="tx1"/>
          </a:fontRef>
        </p:style>
      </p:cxnSp>
      <p:cxnSp>
        <p:nvCxnSpPr>
          <p:cNvPr id="1157" name="Connector: Elbow 1156">
            <a:extLst>
              <a:ext uri="{FF2B5EF4-FFF2-40B4-BE49-F238E27FC236}">
                <a16:creationId xmlns:a16="http://schemas.microsoft.com/office/drawing/2014/main" id="{9230777F-D196-5038-28A0-63925482B0B9}"/>
              </a:ext>
            </a:extLst>
          </p:cNvPr>
          <p:cNvCxnSpPr>
            <a:cxnSpLocks/>
          </p:cNvCxnSpPr>
          <p:nvPr/>
        </p:nvCxnSpPr>
        <p:spPr>
          <a:xfrm rot="10800000" flipV="1">
            <a:off x="7242266" y="6278261"/>
            <a:ext cx="1888817" cy="207288"/>
          </a:xfrm>
          <a:prstGeom prst="bentConnector3">
            <a:avLst>
              <a:gd name="adj1" fmla="val 99924"/>
            </a:avLst>
          </a:prstGeom>
          <a:ln w="31750">
            <a:tailEnd type="triangle"/>
          </a:ln>
        </p:spPr>
        <p:style>
          <a:lnRef idx="3">
            <a:schemeClr val="accent3"/>
          </a:lnRef>
          <a:fillRef idx="0">
            <a:schemeClr val="accent3"/>
          </a:fillRef>
          <a:effectRef idx="2">
            <a:schemeClr val="accent3"/>
          </a:effectRef>
          <a:fontRef idx="minor">
            <a:schemeClr val="tx1"/>
          </a:fontRef>
        </p:style>
      </p:cxnSp>
      <p:cxnSp>
        <p:nvCxnSpPr>
          <p:cNvPr id="1187" name="Straight Connector 1186">
            <a:extLst>
              <a:ext uri="{FF2B5EF4-FFF2-40B4-BE49-F238E27FC236}">
                <a16:creationId xmlns:a16="http://schemas.microsoft.com/office/drawing/2014/main" id="{BDA92EF9-BA8B-EFA1-5C19-D5DED2435CFE}"/>
              </a:ext>
            </a:extLst>
          </p:cNvPr>
          <p:cNvCxnSpPr>
            <a:cxnSpLocks/>
          </p:cNvCxnSpPr>
          <p:nvPr/>
        </p:nvCxnSpPr>
        <p:spPr>
          <a:xfrm>
            <a:off x="9139088" y="6257925"/>
            <a:ext cx="0" cy="901823"/>
          </a:xfrm>
          <a:prstGeom prst="line">
            <a:avLst/>
          </a:prstGeom>
          <a:ln w="31750"/>
        </p:spPr>
        <p:style>
          <a:lnRef idx="3">
            <a:schemeClr val="accent3"/>
          </a:lnRef>
          <a:fillRef idx="0">
            <a:schemeClr val="accent3"/>
          </a:fillRef>
          <a:effectRef idx="2">
            <a:schemeClr val="accent3"/>
          </a:effectRef>
          <a:fontRef idx="minor">
            <a:schemeClr val="tx1"/>
          </a:fontRef>
        </p:style>
      </p:cxnSp>
      <p:cxnSp>
        <p:nvCxnSpPr>
          <p:cNvPr id="1190" name="Connector: Elbow 1189">
            <a:extLst>
              <a:ext uri="{FF2B5EF4-FFF2-40B4-BE49-F238E27FC236}">
                <a16:creationId xmlns:a16="http://schemas.microsoft.com/office/drawing/2014/main" id="{5A974D30-B9C0-9628-0329-E187E472A563}"/>
              </a:ext>
            </a:extLst>
          </p:cNvPr>
          <p:cNvCxnSpPr>
            <a:cxnSpLocks/>
          </p:cNvCxnSpPr>
          <p:nvPr/>
        </p:nvCxnSpPr>
        <p:spPr>
          <a:xfrm flipV="1">
            <a:off x="9131082" y="6849561"/>
            <a:ext cx="1956018" cy="289851"/>
          </a:xfrm>
          <a:prstGeom prst="bentConnector3">
            <a:avLst>
              <a:gd name="adj1" fmla="val 99256"/>
            </a:avLst>
          </a:prstGeom>
          <a:ln w="31750"/>
        </p:spPr>
        <p:style>
          <a:lnRef idx="3">
            <a:schemeClr val="accent3"/>
          </a:lnRef>
          <a:fillRef idx="0">
            <a:schemeClr val="accent3"/>
          </a:fillRef>
          <a:effectRef idx="2">
            <a:schemeClr val="accent3"/>
          </a:effectRef>
          <a:fontRef idx="minor">
            <a:schemeClr val="tx1"/>
          </a:fontRef>
        </p:style>
      </p:cxnSp>
      <p:pic>
        <p:nvPicPr>
          <p:cNvPr id="8" name="Picture 7">
            <a:extLst>
              <a:ext uri="{FF2B5EF4-FFF2-40B4-BE49-F238E27FC236}">
                <a16:creationId xmlns:a16="http://schemas.microsoft.com/office/drawing/2014/main" id="{B381A136-D3E4-3575-F84D-C4081C6125DB}"/>
              </a:ext>
            </a:extLst>
          </p:cNvPr>
          <p:cNvPicPr>
            <a:picLocks noChangeAspect="1"/>
          </p:cNvPicPr>
          <p:nvPr/>
        </p:nvPicPr>
        <p:blipFill rotWithShape="1">
          <a:blip r:embed="rId6">
            <a:alphaModFix/>
            <a:extLst>
              <a:ext uri="{BEBA8EAE-BF5A-486C-A8C5-ECC9F3942E4B}">
                <a14:imgProps xmlns:a14="http://schemas.microsoft.com/office/drawing/2010/main">
                  <a14:imgLayer r:embed="rId7">
                    <a14:imgEffect>
                      <a14:artisticTexturizer/>
                    </a14:imgEffect>
                    <a14:imgEffect>
                      <a14:brightnessContrast bright="-40000" contrast="20000"/>
                    </a14:imgEffect>
                  </a14:imgLayer>
                </a14:imgProps>
              </a:ext>
            </a:extLst>
          </a:blip>
          <a:srcRect l="14916" t="10515" r="18009" b="16961"/>
          <a:stretch/>
        </p:blipFill>
        <p:spPr>
          <a:xfrm>
            <a:off x="12723197" y="7057824"/>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Tree>
    <p:extLst>
      <p:ext uri="{BB962C8B-B14F-4D97-AF65-F5344CB8AC3E}">
        <p14:creationId xmlns:p14="http://schemas.microsoft.com/office/powerpoint/2010/main" val="691125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054">
            <a:solidFill>
              <a:srgbClr val="262654"/>
            </a:solidFill>
            <a:prstDash val="solid"/>
          </a:ln>
        </p:spPr>
        <p:txBody>
          <a:bodyPr/>
          <a:lstStyle/>
          <a:p>
            <a:endParaRPr lang="en-IN"/>
          </a:p>
        </p:txBody>
      </p:sp>
      <p:pic>
        <p:nvPicPr>
          <p:cNvPr id="4" name="Image 1"/>
          <p:cNvPicPr>
            <a:picLocks noChangeAspect="1"/>
          </p:cNvPicPr>
          <p:nvPr/>
        </p:nvPicPr>
        <p:blipFill>
          <a:blip r:embed="rId4"/>
          <a:srcRect/>
          <a:stretch/>
        </p:blipFill>
        <p:spPr>
          <a:xfrm>
            <a:off x="1" y="0"/>
            <a:ext cx="14630399" cy="8229600"/>
          </a:xfrm>
          <a:prstGeom prst="rect">
            <a:avLst/>
          </a:prstGeom>
        </p:spPr>
      </p:pic>
      <p:sp>
        <p:nvSpPr>
          <p:cNvPr id="6" name="Text 2"/>
          <p:cNvSpPr/>
          <p:nvPr/>
        </p:nvSpPr>
        <p:spPr>
          <a:xfrm>
            <a:off x="3123833" y="220481"/>
            <a:ext cx="9098280" cy="338138"/>
          </a:xfrm>
          <a:prstGeom prst="rect">
            <a:avLst/>
          </a:prstGeom>
          <a:noFill/>
          <a:ln/>
        </p:spPr>
        <p:txBody>
          <a:bodyPr wrap="none" rtlCol="0" anchor="t"/>
          <a:lstStyle/>
          <a:p>
            <a:pPr marL="0" indent="0" algn="ctr">
              <a:lnSpc>
                <a:spcPts val="2662"/>
              </a:lnSpc>
              <a:buNone/>
            </a:pPr>
            <a:r>
              <a:rPr lang="en-US" sz="2800" b="1" dirty="0">
                <a:solidFill>
                  <a:srgbClr val="FFFFFF"/>
                </a:solidFill>
                <a:latin typeface="Nunito" pitchFamily="34" charset="0"/>
                <a:ea typeface="Nunito" pitchFamily="34" charset="-122"/>
                <a:cs typeface="Nunito" pitchFamily="34" charset="-120"/>
              </a:rPr>
              <a:t>Object-Oriented Programming Methodology Case Study - Banking System</a:t>
            </a:r>
            <a:endParaRPr lang="en-US" sz="2800" dirty="0"/>
          </a:p>
        </p:txBody>
      </p:sp>
      <p:sp>
        <p:nvSpPr>
          <p:cNvPr id="7" name="Text 3"/>
          <p:cNvSpPr/>
          <p:nvPr/>
        </p:nvSpPr>
        <p:spPr>
          <a:xfrm>
            <a:off x="5821594" y="543299"/>
            <a:ext cx="4330377" cy="405646"/>
          </a:xfrm>
          <a:prstGeom prst="rect">
            <a:avLst/>
          </a:prstGeom>
          <a:noFill/>
          <a:ln/>
        </p:spPr>
        <p:txBody>
          <a:bodyPr wrap="none" rtlCol="0" anchor="t"/>
          <a:lstStyle/>
          <a:p>
            <a:pPr marL="0" indent="0" algn="l">
              <a:lnSpc>
                <a:spcPts val="3195"/>
              </a:lnSpc>
              <a:buNone/>
            </a:pPr>
            <a:r>
              <a:rPr lang="en-US" sz="3200" b="1" dirty="0">
                <a:solidFill>
                  <a:srgbClr val="FFFFFF"/>
                </a:solidFill>
                <a:latin typeface="Nunito" pitchFamily="34" charset="0"/>
              </a:rPr>
              <a:t>Use-Case Diagram</a:t>
            </a:r>
            <a:endParaRPr lang="en-US" sz="3200" dirty="0"/>
          </a:p>
        </p:txBody>
      </p:sp>
      <p:sp>
        <p:nvSpPr>
          <p:cNvPr id="21" name="Oval 20">
            <a:extLst>
              <a:ext uri="{FF2B5EF4-FFF2-40B4-BE49-F238E27FC236}">
                <a16:creationId xmlns:a16="http://schemas.microsoft.com/office/drawing/2014/main" id="{A763737F-017A-07FD-2272-7A34C976BBBD}"/>
              </a:ext>
            </a:extLst>
          </p:cNvPr>
          <p:cNvSpPr/>
          <p:nvPr/>
        </p:nvSpPr>
        <p:spPr>
          <a:xfrm>
            <a:off x="3772254" y="3434288"/>
            <a:ext cx="2400951" cy="789688"/>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Show Transaction History</a:t>
            </a:r>
            <a:endParaRPr lang="en-IN" dirty="0">
              <a:solidFill>
                <a:schemeClr val="tx1"/>
              </a:solidFill>
            </a:endParaRPr>
          </a:p>
        </p:txBody>
      </p:sp>
      <p:sp>
        <p:nvSpPr>
          <p:cNvPr id="22" name="Oval 21">
            <a:extLst>
              <a:ext uri="{FF2B5EF4-FFF2-40B4-BE49-F238E27FC236}">
                <a16:creationId xmlns:a16="http://schemas.microsoft.com/office/drawing/2014/main" id="{E9EC12C1-6BA1-4088-30E1-6CD05D8399BE}"/>
              </a:ext>
            </a:extLst>
          </p:cNvPr>
          <p:cNvSpPr/>
          <p:nvPr/>
        </p:nvSpPr>
        <p:spPr>
          <a:xfrm>
            <a:off x="6259372" y="2065517"/>
            <a:ext cx="2260215" cy="1032387"/>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Balance Inquiry</a:t>
            </a:r>
            <a:endParaRPr lang="en-IN" dirty="0">
              <a:solidFill>
                <a:schemeClr val="tx1"/>
              </a:solidFill>
            </a:endParaRPr>
          </a:p>
        </p:txBody>
      </p:sp>
      <p:sp>
        <p:nvSpPr>
          <p:cNvPr id="23" name="Oval 22">
            <a:extLst>
              <a:ext uri="{FF2B5EF4-FFF2-40B4-BE49-F238E27FC236}">
                <a16:creationId xmlns:a16="http://schemas.microsoft.com/office/drawing/2014/main" id="{6506D8A5-47EF-E50F-E354-1FA82E97749B}"/>
              </a:ext>
            </a:extLst>
          </p:cNvPr>
          <p:cNvSpPr/>
          <p:nvPr/>
        </p:nvSpPr>
        <p:spPr>
          <a:xfrm>
            <a:off x="9345729" y="4623208"/>
            <a:ext cx="2260216" cy="1032387"/>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Update Balance</a:t>
            </a:r>
            <a:endParaRPr lang="en-IN" dirty="0">
              <a:solidFill>
                <a:schemeClr val="tx1"/>
              </a:solidFill>
            </a:endParaRPr>
          </a:p>
        </p:txBody>
      </p:sp>
      <p:sp>
        <p:nvSpPr>
          <p:cNvPr id="24" name="Oval 23">
            <a:extLst>
              <a:ext uri="{FF2B5EF4-FFF2-40B4-BE49-F238E27FC236}">
                <a16:creationId xmlns:a16="http://schemas.microsoft.com/office/drawing/2014/main" id="{93309970-DAFB-2F1E-D058-8C73B992150D}"/>
              </a:ext>
            </a:extLst>
          </p:cNvPr>
          <p:cNvSpPr/>
          <p:nvPr/>
        </p:nvSpPr>
        <p:spPr>
          <a:xfrm>
            <a:off x="8965661" y="2989255"/>
            <a:ext cx="2762865" cy="1032387"/>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Authentication</a:t>
            </a:r>
            <a:endParaRPr lang="en-IN" dirty="0">
              <a:solidFill>
                <a:schemeClr val="tx1"/>
              </a:solidFill>
            </a:endParaRPr>
          </a:p>
        </p:txBody>
      </p:sp>
      <p:sp>
        <p:nvSpPr>
          <p:cNvPr id="25" name="Oval 24">
            <a:extLst>
              <a:ext uri="{FF2B5EF4-FFF2-40B4-BE49-F238E27FC236}">
                <a16:creationId xmlns:a16="http://schemas.microsoft.com/office/drawing/2014/main" id="{67856F6F-951A-3E9E-20B8-CA8F9DF75721}"/>
              </a:ext>
            </a:extLst>
          </p:cNvPr>
          <p:cNvSpPr/>
          <p:nvPr/>
        </p:nvSpPr>
        <p:spPr>
          <a:xfrm>
            <a:off x="6396253" y="1077389"/>
            <a:ext cx="1986452" cy="755852"/>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Login / Open Account</a:t>
            </a:r>
            <a:endParaRPr lang="en-IN" dirty="0">
              <a:solidFill>
                <a:schemeClr val="tx1"/>
              </a:solidFill>
            </a:endParaRPr>
          </a:p>
        </p:txBody>
      </p:sp>
      <p:sp>
        <p:nvSpPr>
          <p:cNvPr id="26" name="Oval 25">
            <a:extLst>
              <a:ext uri="{FF2B5EF4-FFF2-40B4-BE49-F238E27FC236}">
                <a16:creationId xmlns:a16="http://schemas.microsoft.com/office/drawing/2014/main" id="{350B8455-68B2-2E78-2289-A7E86F9768AC}"/>
              </a:ext>
            </a:extLst>
          </p:cNvPr>
          <p:cNvSpPr/>
          <p:nvPr/>
        </p:nvSpPr>
        <p:spPr>
          <a:xfrm>
            <a:off x="4716379" y="6915320"/>
            <a:ext cx="2132695" cy="926084"/>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Same </a:t>
            </a:r>
          </a:p>
          <a:p>
            <a:pPr algn="ctr"/>
            <a:r>
              <a:rPr lang="en-US" dirty="0">
                <a:solidFill>
                  <a:schemeClr val="tx1"/>
                </a:solidFill>
              </a:rPr>
              <a:t>Bank</a:t>
            </a:r>
            <a:endParaRPr lang="en-IN" dirty="0">
              <a:solidFill>
                <a:schemeClr val="tx1"/>
              </a:solidFill>
            </a:endParaRPr>
          </a:p>
        </p:txBody>
      </p:sp>
      <p:sp>
        <p:nvSpPr>
          <p:cNvPr id="27" name="Oval 26">
            <a:extLst>
              <a:ext uri="{FF2B5EF4-FFF2-40B4-BE49-F238E27FC236}">
                <a16:creationId xmlns:a16="http://schemas.microsoft.com/office/drawing/2014/main" id="{8D4CDB81-D7D3-A7AF-F98D-9DC4BA07B6D3}"/>
              </a:ext>
            </a:extLst>
          </p:cNvPr>
          <p:cNvSpPr/>
          <p:nvPr/>
        </p:nvSpPr>
        <p:spPr>
          <a:xfrm>
            <a:off x="10344959" y="7368269"/>
            <a:ext cx="1474580" cy="640850"/>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Calculate Charge</a:t>
            </a:r>
            <a:endParaRPr lang="en-IN" dirty="0">
              <a:solidFill>
                <a:schemeClr val="tx1"/>
              </a:solidFill>
            </a:endParaRPr>
          </a:p>
        </p:txBody>
      </p:sp>
      <p:sp>
        <p:nvSpPr>
          <p:cNvPr id="28" name="Oval 27">
            <a:extLst>
              <a:ext uri="{FF2B5EF4-FFF2-40B4-BE49-F238E27FC236}">
                <a16:creationId xmlns:a16="http://schemas.microsoft.com/office/drawing/2014/main" id="{BF298E41-37F1-85EC-AD1D-8B9028ABA929}"/>
              </a:ext>
            </a:extLst>
          </p:cNvPr>
          <p:cNvSpPr/>
          <p:nvPr/>
        </p:nvSpPr>
        <p:spPr>
          <a:xfrm>
            <a:off x="6321276" y="4548058"/>
            <a:ext cx="2260215" cy="1032387"/>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Withdraw Cash</a:t>
            </a:r>
            <a:endParaRPr lang="en-IN" dirty="0">
              <a:solidFill>
                <a:schemeClr val="tx1"/>
              </a:solidFill>
            </a:endParaRPr>
          </a:p>
        </p:txBody>
      </p:sp>
      <p:sp>
        <p:nvSpPr>
          <p:cNvPr id="29" name="Oval 28">
            <a:extLst>
              <a:ext uri="{FF2B5EF4-FFF2-40B4-BE49-F238E27FC236}">
                <a16:creationId xmlns:a16="http://schemas.microsoft.com/office/drawing/2014/main" id="{D425D420-722D-E0F2-C4E0-8BC2BC586CFB}"/>
              </a:ext>
            </a:extLst>
          </p:cNvPr>
          <p:cNvSpPr/>
          <p:nvPr/>
        </p:nvSpPr>
        <p:spPr>
          <a:xfrm>
            <a:off x="6321276" y="3312939"/>
            <a:ext cx="2260215" cy="1032387"/>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Deposit Cash</a:t>
            </a:r>
            <a:endParaRPr lang="en-IN" dirty="0">
              <a:solidFill>
                <a:schemeClr val="tx1"/>
              </a:solidFill>
            </a:endParaRPr>
          </a:p>
        </p:txBody>
      </p:sp>
      <p:sp>
        <p:nvSpPr>
          <p:cNvPr id="30" name="Oval 29">
            <a:extLst>
              <a:ext uri="{FF2B5EF4-FFF2-40B4-BE49-F238E27FC236}">
                <a16:creationId xmlns:a16="http://schemas.microsoft.com/office/drawing/2014/main" id="{5CB8DB30-FAD4-5091-3CF6-2DB0EDEC7436}"/>
              </a:ext>
            </a:extLst>
          </p:cNvPr>
          <p:cNvSpPr/>
          <p:nvPr/>
        </p:nvSpPr>
        <p:spPr>
          <a:xfrm>
            <a:off x="6259372" y="5783177"/>
            <a:ext cx="2322119" cy="1032387"/>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Transfer</a:t>
            </a:r>
            <a:endParaRPr lang="en-IN" dirty="0">
              <a:solidFill>
                <a:schemeClr val="tx1"/>
              </a:solidFill>
            </a:endParaRPr>
          </a:p>
        </p:txBody>
      </p:sp>
      <p:sp>
        <p:nvSpPr>
          <p:cNvPr id="31" name="Oval 30">
            <a:extLst>
              <a:ext uri="{FF2B5EF4-FFF2-40B4-BE49-F238E27FC236}">
                <a16:creationId xmlns:a16="http://schemas.microsoft.com/office/drawing/2014/main" id="{B8C18C46-E157-807D-DDE9-506F35492E9F}"/>
              </a:ext>
            </a:extLst>
          </p:cNvPr>
          <p:cNvSpPr/>
          <p:nvPr/>
        </p:nvSpPr>
        <p:spPr>
          <a:xfrm>
            <a:off x="7899314" y="6914487"/>
            <a:ext cx="2132695" cy="926084"/>
          </a:xfrm>
          <a:prstGeom prst="ellipse">
            <a:avLst/>
          </a:prstGeom>
          <a:solidFill>
            <a:schemeClr val="accent1">
              <a:lumMod val="60000"/>
              <a:lumOff val="40000"/>
              <a:alpha val="5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Different Bank</a:t>
            </a:r>
            <a:endParaRPr lang="en-IN" dirty="0">
              <a:solidFill>
                <a:schemeClr val="tx1"/>
              </a:solidFill>
            </a:endParaRPr>
          </a:p>
        </p:txBody>
      </p:sp>
      <p:sp>
        <p:nvSpPr>
          <p:cNvPr id="32" name="Rectangle: Rounded Corners 31">
            <a:extLst>
              <a:ext uri="{FF2B5EF4-FFF2-40B4-BE49-F238E27FC236}">
                <a16:creationId xmlns:a16="http://schemas.microsoft.com/office/drawing/2014/main" id="{EEC4664B-EF20-70A8-7D47-69EFA1037007}"/>
              </a:ext>
            </a:extLst>
          </p:cNvPr>
          <p:cNvSpPr/>
          <p:nvPr/>
        </p:nvSpPr>
        <p:spPr>
          <a:xfrm>
            <a:off x="2707105" y="1020827"/>
            <a:ext cx="9515008" cy="7100489"/>
          </a:xfrm>
          <a:prstGeom prst="roundRect">
            <a:avLst/>
          </a:prstGeom>
          <a:noFill/>
          <a:ln w="57150">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9" name="Straight Arrow Connector 38">
            <a:extLst>
              <a:ext uri="{FF2B5EF4-FFF2-40B4-BE49-F238E27FC236}">
                <a16:creationId xmlns:a16="http://schemas.microsoft.com/office/drawing/2014/main" id="{1874F3D4-2C0A-F53C-AC76-2FCA9151BA53}"/>
              </a:ext>
            </a:extLst>
          </p:cNvPr>
          <p:cNvCxnSpPr>
            <a:endCxn id="26" idx="0"/>
          </p:cNvCxnSpPr>
          <p:nvPr/>
        </p:nvCxnSpPr>
        <p:spPr>
          <a:xfrm flipH="1">
            <a:off x="5782727" y="6472646"/>
            <a:ext cx="613526" cy="442674"/>
          </a:xfrm>
          <a:prstGeom prst="straightConnector1">
            <a:avLst/>
          </a:prstGeom>
          <a:ln w="9525" cap="flat" cmpd="sng" algn="ctr">
            <a:solidFill>
              <a:schemeClr val="accent4">
                <a:lumMod val="60000"/>
                <a:lumOff val="40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0" name="Straight Arrow Connector 39">
            <a:extLst>
              <a:ext uri="{FF2B5EF4-FFF2-40B4-BE49-F238E27FC236}">
                <a16:creationId xmlns:a16="http://schemas.microsoft.com/office/drawing/2014/main" id="{BF996ABC-5576-59F7-1502-2A22F0104782}"/>
              </a:ext>
            </a:extLst>
          </p:cNvPr>
          <p:cNvCxnSpPr>
            <a:cxnSpLocks/>
          </p:cNvCxnSpPr>
          <p:nvPr/>
        </p:nvCxnSpPr>
        <p:spPr>
          <a:xfrm>
            <a:off x="8558024" y="6379500"/>
            <a:ext cx="545334" cy="535820"/>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8" name="Straight Arrow Connector 47">
            <a:extLst>
              <a:ext uri="{FF2B5EF4-FFF2-40B4-BE49-F238E27FC236}">
                <a16:creationId xmlns:a16="http://schemas.microsoft.com/office/drawing/2014/main" id="{41876F12-0215-DBFA-08F9-DCCDCDEE72E6}"/>
              </a:ext>
            </a:extLst>
          </p:cNvPr>
          <p:cNvCxnSpPr>
            <a:cxnSpLocks/>
          </p:cNvCxnSpPr>
          <p:nvPr/>
        </p:nvCxnSpPr>
        <p:spPr>
          <a:xfrm>
            <a:off x="10072291" y="7256072"/>
            <a:ext cx="782103" cy="121457"/>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0" name="Straight Arrow Connector 49">
            <a:extLst>
              <a:ext uri="{FF2B5EF4-FFF2-40B4-BE49-F238E27FC236}">
                <a16:creationId xmlns:a16="http://schemas.microsoft.com/office/drawing/2014/main" id="{D6B604E9-AEAB-4F9A-6008-96CD274F5542}"/>
              </a:ext>
            </a:extLst>
          </p:cNvPr>
          <p:cNvCxnSpPr>
            <a:cxnSpLocks/>
            <a:endCxn id="23" idx="2"/>
          </p:cNvCxnSpPr>
          <p:nvPr/>
        </p:nvCxnSpPr>
        <p:spPr>
          <a:xfrm>
            <a:off x="8598272" y="5108215"/>
            <a:ext cx="747457" cy="31187"/>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1" name="Straight Arrow Connector 50">
            <a:extLst>
              <a:ext uri="{FF2B5EF4-FFF2-40B4-BE49-F238E27FC236}">
                <a16:creationId xmlns:a16="http://schemas.microsoft.com/office/drawing/2014/main" id="{CB45CFA2-0DA5-142A-2B5B-CE9A5C3F12E8}"/>
              </a:ext>
            </a:extLst>
          </p:cNvPr>
          <p:cNvCxnSpPr>
            <a:cxnSpLocks/>
          </p:cNvCxnSpPr>
          <p:nvPr/>
        </p:nvCxnSpPr>
        <p:spPr>
          <a:xfrm flipV="1">
            <a:off x="8447072" y="5580445"/>
            <a:ext cx="1584937" cy="500061"/>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2" name="Straight Arrow Connector 51">
            <a:extLst>
              <a:ext uri="{FF2B5EF4-FFF2-40B4-BE49-F238E27FC236}">
                <a16:creationId xmlns:a16="http://schemas.microsoft.com/office/drawing/2014/main" id="{F0D733DC-D5BE-8AB5-B11E-6B093F33AEE2}"/>
              </a:ext>
            </a:extLst>
          </p:cNvPr>
          <p:cNvCxnSpPr>
            <a:cxnSpLocks/>
          </p:cNvCxnSpPr>
          <p:nvPr/>
        </p:nvCxnSpPr>
        <p:spPr>
          <a:xfrm>
            <a:off x="8581491" y="3940049"/>
            <a:ext cx="1547644" cy="683159"/>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57" name="Graphic 56" descr="Man with solid fill">
            <a:extLst>
              <a:ext uri="{FF2B5EF4-FFF2-40B4-BE49-F238E27FC236}">
                <a16:creationId xmlns:a16="http://schemas.microsoft.com/office/drawing/2014/main" id="{809A4BE6-2214-8AE7-A096-14CE201B950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8819" y="2591048"/>
            <a:ext cx="914400" cy="914400"/>
          </a:xfrm>
          <a:prstGeom prst="rect">
            <a:avLst/>
          </a:prstGeom>
        </p:spPr>
      </p:pic>
      <p:pic>
        <p:nvPicPr>
          <p:cNvPr id="59" name="Graphic 58" descr="Man with solid fill">
            <a:extLst>
              <a:ext uri="{FF2B5EF4-FFF2-40B4-BE49-F238E27FC236}">
                <a16:creationId xmlns:a16="http://schemas.microsoft.com/office/drawing/2014/main" id="{0B769EB2-3BD1-36B3-3AC8-A417DEEF4D3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8819" y="5779583"/>
            <a:ext cx="914400" cy="914400"/>
          </a:xfrm>
          <a:prstGeom prst="rect">
            <a:avLst/>
          </a:prstGeom>
        </p:spPr>
      </p:pic>
      <p:cxnSp>
        <p:nvCxnSpPr>
          <p:cNvPr id="61" name="Straight Connector 60">
            <a:extLst>
              <a:ext uri="{FF2B5EF4-FFF2-40B4-BE49-F238E27FC236}">
                <a16:creationId xmlns:a16="http://schemas.microsoft.com/office/drawing/2014/main" id="{67E2A3C6-C197-889E-D682-244B3138D68C}"/>
              </a:ext>
            </a:extLst>
          </p:cNvPr>
          <p:cNvCxnSpPr>
            <a:cxnSpLocks/>
            <a:endCxn id="25" idx="2"/>
          </p:cNvCxnSpPr>
          <p:nvPr/>
        </p:nvCxnSpPr>
        <p:spPr>
          <a:xfrm flipV="1">
            <a:off x="984738" y="1455315"/>
            <a:ext cx="5411515" cy="14667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493FDBFD-758B-537D-CA7C-D1A5F8B801FA}"/>
              </a:ext>
            </a:extLst>
          </p:cNvPr>
          <p:cNvCxnSpPr>
            <a:cxnSpLocks/>
          </p:cNvCxnSpPr>
          <p:nvPr/>
        </p:nvCxnSpPr>
        <p:spPr>
          <a:xfrm flipV="1">
            <a:off x="984737" y="2522710"/>
            <a:ext cx="5274634" cy="399372"/>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17FBBC9-DA24-3931-6D8E-0B6DCB17475B}"/>
              </a:ext>
            </a:extLst>
          </p:cNvPr>
          <p:cNvCxnSpPr>
            <a:cxnSpLocks/>
          </p:cNvCxnSpPr>
          <p:nvPr/>
        </p:nvCxnSpPr>
        <p:spPr>
          <a:xfrm>
            <a:off x="984738" y="2922082"/>
            <a:ext cx="5546691" cy="573434"/>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C18E8544-68B2-1508-5176-393229C416A8}"/>
              </a:ext>
            </a:extLst>
          </p:cNvPr>
          <p:cNvCxnSpPr>
            <a:cxnSpLocks/>
          </p:cNvCxnSpPr>
          <p:nvPr/>
        </p:nvCxnSpPr>
        <p:spPr>
          <a:xfrm>
            <a:off x="984738" y="2943387"/>
            <a:ext cx="5546691" cy="2188310"/>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F798227-3440-F7C8-A7C4-C4E74736F06F}"/>
              </a:ext>
            </a:extLst>
          </p:cNvPr>
          <p:cNvCxnSpPr>
            <a:cxnSpLocks/>
          </p:cNvCxnSpPr>
          <p:nvPr/>
        </p:nvCxnSpPr>
        <p:spPr>
          <a:xfrm flipV="1">
            <a:off x="1120766" y="4075191"/>
            <a:ext cx="5355556" cy="2147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63FAECC-6F77-EE2B-66F9-67B258A4D4D1}"/>
              </a:ext>
            </a:extLst>
          </p:cNvPr>
          <p:cNvCxnSpPr>
            <a:cxnSpLocks/>
            <a:endCxn id="28" idx="2"/>
          </p:cNvCxnSpPr>
          <p:nvPr/>
        </p:nvCxnSpPr>
        <p:spPr>
          <a:xfrm flipV="1">
            <a:off x="1120766" y="5064252"/>
            <a:ext cx="5200510" cy="1158285"/>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90ACFF31-9941-5B11-3BC4-189B7D06EFAE}"/>
              </a:ext>
            </a:extLst>
          </p:cNvPr>
          <p:cNvSpPr txBox="1"/>
          <p:nvPr/>
        </p:nvSpPr>
        <p:spPr>
          <a:xfrm>
            <a:off x="422548" y="3541811"/>
            <a:ext cx="1423373" cy="369332"/>
          </a:xfrm>
          <a:prstGeom prst="rect">
            <a:avLst/>
          </a:prstGeom>
          <a:noFill/>
        </p:spPr>
        <p:txBody>
          <a:bodyPr wrap="square" rtlCol="0">
            <a:spAutoFit/>
          </a:bodyPr>
          <a:lstStyle/>
          <a:p>
            <a:r>
              <a:rPr lang="en-US" dirty="0">
                <a:solidFill>
                  <a:schemeClr val="bg1"/>
                </a:solidFill>
              </a:rPr>
              <a:t>User</a:t>
            </a:r>
            <a:endParaRPr lang="en-IN" dirty="0">
              <a:solidFill>
                <a:schemeClr val="bg1"/>
              </a:solidFill>
            </a:endParaRPr>
          </a:p>
        </p:txBody>
      </p:sp>
      <p:sp>
        <p:nvSpPr>
          <p:cNvPr id="13" name="TextBox 12">
            <a:extLst>
              <a:ext uri="{FF2B5EF4-FFF2-40B4-BE49-F238E27FC236}">
                <a16:creationId xmlns:a16="http://schemas.microsoft.com/office/drawing/2014/main" id="{82195804-DAFF-E1D8-E1A2-5011E4DD4D66}"/>
              </a:ext>
            </a:extLst>
          </p:cNvPr>
          <p:cNvSpPr txBox="1"/>
          <p:nvPr/>
        </p:nvSpPr>
        <p:spPr>
          <a:xfrm>
            <a:off x="312985" y="6715708"/>
            <a:ext cx="1040567" cy="369332"/>
          </a:xfrm>
          <a:prstGeom prst="rect">
            <a:avLst/>
          </a:prstGeom>
          <a:noFill/>
        </p:spPr>
        <p:txBody>
          <a:bodyPr wrap="square" rtlCol="0">
            <a:spAutoFit/>
          </a:bodyPr>
          <a:lstStyle/>
          <a:p>
            <a:r>
              <a:rPr lang="en-US" dirty="0">
                <a:solidFill>
                  <a:schemeClr val="bg1"/>
                </a:solidFill>
              </a:rPr>
              <a:t>Cashier</a:t>
            </a:r>
            <a:endParaRPr lang="en-IN" dirty="0">
              <a:solidFill>
                <a:schemeClr val="bg1"/>
              </a:solidFill>
            </a:endParaRPr>
          </a:p>
        </p:txBody>
      </p:sp>
      <p:pic>
        <p:nvPicPr>
          <p:cNvPr id="15" name="Graphic 14" descr="Database with solid fill">
            <a:extLst>
              <a:ext uri="{FF2B5EF4-FFF2-40B4-BE49-F238E27FC236}">
                <a16:creationId xmlns:a16="http://schemas.microsoft.com/office/drawing/2014/main" id="{B6B6BECB-7ECF-05FD-FEE9-3811EF2804A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120770" y="3796748"/>
            <a:ext cx="820735" cy="931503"/>
          </a:xfrm>
          <a:prstGeom prst="rect">
            <a:avLst/>
          </a:prstGeom>
        </p:spPr>
      </p:pic>
      <p:cxnSp>
        <p:nvCxnSpPr>
          <p:cNvPr id="16" name="Straight Connector 15">
            <a:extLst>
              <a:ext uri="{FF2B5EF4-FFF2-40B4-BE49-F238E27FC236}">
                <a16:creationId xmlns:a16="http://schemas.microsoft.com/office/drawing/2014/main" id="{92D1231F-7CE0-0C89-9065-D95B7601CC94}"/>
              </a:ext>
            </a:extLst>
          </p:cNvPr>
          <p:cNvCxnSpPr>
            <a:cxnSpLocks/>
          </p:cNvCxnSpPr>
          <p:nvPr/>
        </p:nvCxnSpPr>
        <p:spPr>
          <a:xfrm>
            <a:off x="11728526" y="3606392"/>
            <a:ext cx="1558736" cy="601567"/>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BB68ECB-8644-C38C-13CB-F1F14359C689}"/>
              </a:ext>
            </a:extLst>
          </p:cNvPr>
          <p:cNvCxnSpPr>
            <a:cxnSpLocks/>
          </p:cNvCxnSpPr>
          <p:nvPr/>
        </p:nvCxnSpPr>
        <p:spPr>
          <a:xfrm>
            <a:off x="8382705" y="1509413"/>
            <a:ext cx="4904557" cy="2458552"/>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20B14BE-2004-2B0F-9B43-4FE85082F0C3}"/>
              </a:ext>
            </a:extLst>
          </p:cNvPr>
          <p:cNvCxnSpPr>
            <a:cxnSpLocks/>
            <a:stCxn id="23" idx="6"/>
          </p:cNvCxnSpPr>
          <p:nvPr/>
        </p:nvCxnSpPr>
        <p:spPr>
          <a:xfrm flipV="1">
            <a:off x="11605945" y="4373611"/>
            <a:ext cx="1681317" cy="7657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4EF9F57A-9BF8-6031-0D49-C51928C528E7}"/>
              </a:ext>
            </a:extLst>
          </p:cNvPr>
          <p:cNvCxnSpPr>
            <a:cxnSpLocks/>
            <a:endCxn id="21" idx="7"/>
          </p:cNvCxnSpPr>
          <p:nvPr/>
        </p:nvCxnSpPr>
        <p:spPr>
          <a:xfrm flipH="1" flipV="1">
            <a:off x="5821594" y="3549935"/>
            <a:ext cx="597146" cy="25762"/>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4" name="Straight Arrow Connector 43">
            <a:extLst>
              <a:ext uri="{FF2B5EF4-FFF2-40B4-BE49-F238E27FC236}">
                <a16:creationId xmlns:a16="http://schemas.microsoft.com/office/drawing/2014/main" id="{D87EFAFF-1E50-B5EC-357E-59A8F6573254}"/>
              </a:ext>
            </a:extLst>
          </p:cNvPr>
          <p:cNvCxnSpPr>
            <a:cxnSpLocks/>
          </p:cNvCxnSpPr>
          <p:nvPr/>
        </p:nvCxnSpPr>
        <p:spPr>
          <a:xfrm flipH="1" flipV="1">
            <a:off x="5262513" y="4223976"/>
            <a:ext cx="1128674" cy="654286"/>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7" name="Straight Arrow Connector 46">
            <a:extLst>
              <a:ext uri="{FF2B5EF4-FFF2-40B4-BE49-F238E27FC236}">
                <a16:creationId xmlns:a16="http://schemas.microsoft.com/office/drawing/2014/main" id="{0B96FF25-CF8D-2C02-A6A5-B0C2F87E7FFC}"/>
              </a:ext>
            </a:extLst>
          </p:cNvPr>
          <p:cNvCxnSpPr>
            <a:cxnSpLocks/>
            <a:endCxn id="21" idx="4"/>
          </p:cNvCxnSpPr>
          <p:nvPr/>
        </p:nvCxnSpPr>
        <p:spPr>
          <a:xfrm flipH="1" flipV="1">
            <a:off x="4972730" y="4223976"/>
            <a:ext cx="1418457" cy="1796938"/>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6" name="Straight Arrow Connector 55">
            <a:extLst>
              <a:ext uri="{FF2B5EF4-FFF2-40B4-BE49-F238E27FC236}">
                <a16:creationId xmlns:a16="http://schemas.microsoft.com/office/drawing/2014/main" id="{AA0FC010-B54F-82C8-D0F7-E9B99C44132D}"/>
              </a:ext>
            </a:extLst>
          </p:cNvPr>
          <p:cNvCxnSpPr>
            <a:cxnSpLocks/>
          </p:cNvCxnSpPr>
          <p:nvPr/>
        </p:nvCxnSpPr>
        <p:spPr>
          <a:xfrm>
            <a:off x="8278340" y="1667646"/>
            <a:ext cx="1594800" cy="1321609"/>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0" name="Straight Arrow Connector 59">
            <a:extLst>
              <a:ext uri="{FF2B5EF4-FFF2-40B4-BE49-F238E27FC236}">
                <a16:creationId xmlns:a16="http://schemas.microsoft.com/office/drawing/2014/main" id="{1EB78DCF-E3AF-314C-BB75-9D24631558FB}"/>
              </a:ext>
            </a:extLst>
          </p:cNvPr>
          <p:cNvCxnSpPr>
            <a:cxnSpLocks/>
            <a:stCxn id="22" idx="6"/>
          </p:cNvCxnSpPr>
          <p:nvPr/>
        </p:nvCxnSpPr>
        <p:spPr>
          <a:xfrm>
            <a:off x="8519587" y="2581711"/>
            <a:ext cx="1133151" cy="506467"/>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6" name="Straight Arrow Connector 65">
            <a:extLst>
              <a:ext uri="{FF2B5EF4-FFF2-40B4-BE49-F238E27FC236}">
                <a16:creationId xmlns:a16="http://schemas.microsoft.com/office/drawing/2014/main" id="{6B6F35D9-1E81-4D9B-0C10-038536AF758E}"/>
              </a:ext>
            </a:extLst>
          </p:cNvPr>
          <p:cNvCxnSpPr>
            <a:cxnSpLocks/>
            <a:endCxn id="24" idx="2"/>
          </p:cNvCxnSpPr>
          <p:nvPr/>
        </p:nvCxnSpPr>
        <p:spPr>
          <a:xfrm flipV="1">
            <a:off x="8453069" y="3505449"/>
            <a:ext cx="512592" cy="81610"/>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9" name="Straight Arrow Connector 68">
            <a:extLst>
              <a:ext uri="{FF2B5EF4-FFF2-40B4-BE49-F238E27FC236}">
                <a16:creationId xmlns:a16="http://schemas.microsoft.com/office/drawing/2014/main" id="{C11E41DA-28A8-5465-2F1C-8B0AEED3F9E0}"/>
              </a:ext>
            </a:extLst>
          </p:cNvPr>
          <p:cNvCxnSpPr>
            <a:cxnSpLocks/>
          </p:cNvCxnSpPr>
          <p:nvPr/>
        </p:nvCxnSpPr>
        <p:spPr>
          <a:xfrm flipV="1">
            <a:off x="8142789" y="3701354"/>
            <a:ext cx="932951" cy="970614"/>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2" name="Straight Arrow Connector 71">
            <a:extLst>
              <a:ext uri="{FF2B5EF4-FFF2-40B4-BE49-F238E27FC236}">
                <a16:creationId xmlns:a16="http://schemas.microsoft.com/office/drawing/2014/main" id="{60824DF4-19EB-5275-32DF-B4CEC19E36CB}"/>
              </a:ext>
            </a:extLst>
          </p:cNvPr>
          <p:cNvCxnSpPr>
            <a:cxnSpLocks/>
          </p:cNvCxnSpPr>
          <p:nvPr/>
        </p:nvCxnSpPr>
        <p:spPr>
          <a:xfrm flipV="1">
            <a:off x="8106389" y="3975474"/>
            <a:ext cx="1479831" cy="1889819"/>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4" name="Straight Arrow Connector 73">
            <a:extLst>
              <a:ext uri="{FF2B5EF4-FFF2-40B4-BE49-F238E27FC236}">
                <a16:creationId xmlns:a16="http://schemas.microsoft.com/office/drawing/2014/main" id="{81CD90D8-AD41-9683-28D0-0F1EB234EA4F}"/>
              </a:ext>
            </a:extLst>
          </p:cNvPr>
          <p:cNvCxnSpPr>
            <a:cxnSpLocks/>
          </p:cNvCxnSpPr>
          <p:nvPr/>
        </p:nvCxnSpPr>
        <p:spPr>
          <a:xfrm flipH="1" flipV="1">
            <a:off x="10770391" y="5680639"/>
            <a:ext cx="367088" cy="1684731"/>
          </a:xfrm>
          <a:prstGeom prst="straightConnector1">
            <a:avLst/>
          </a:prstGeom>
          <a:ln w="9525"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77" name="TextBox 76">
            <a:extLst>
              <a:ext uri="{FF2B5EF4-FFF2-40B4-BE49-F238E27FC236}">
                <a16:creationId xmlns:a16="http://schemas.microsoft.com/office/drawing/2014/main" id="{58E9F510-E82A-C350-0486-832A89265652}"/>
              </a:ext>
            </a:extLst>
          </p:cNvPr>
          <p:cNvSpPr txBox="1"/>
          <p:nvPr/>
        </p:nvSpPr>
        <p:spPr>
          <a:xfrm>
            <a:off x="12806421" y="4640430"/>
            <a:ext cx="1681317" cy="369332"/>
          </a:xfrm>
          <a:prstGeom prst="rect">
            <a:avLst/>
          </a:prstGeom>
          <a:noFill/>
        </p:spPr>
        <p:txBody>
          <a:bodyPr wrap="square" rtlCol="0">
            <a:spAutoFit/>
          </a:bodyPr>
          <a:lstStyle/>
          <a:p>
            <a:r>
              <a:rPr lang="en-US" dirty="0">
                <a:solidFill>
                  <a:schemeClr val="bg1"/>
                </a:solidFill>
              </a:rPr>
              <a:t>Bank databases </a:t>
            </a:r>
            <a:endParaRPr lang="en-IN" dirty="0">
              <a:solidFill>
                <a:schemeClr val="bg1"/>
              </a:solidFill>
            </a:endParaRPr>
          </a:p>
        </p:txBody>
      </p:sp>
      <p:cxnSp>
        <p:nvCxnSpPr>
          <p:cNvPr id="78" name="Straight Connector 77">
            <a:extLst>
              <a:ext uri="{FF2B5EF4-FFF2-40B4-BE49-F238E27FC236}">
                <a16:creationId xmlns:a16="http://schemas.microsoft.com/office/drawing/2014/main" id="{D8EB1DC8-5F35-6F52-468A-5E8281F446E7}"/>
              </a:ext>
            </a:extLst>
          </p:cNvPr>
          <p:cNvCxnSpPr>
            <a:cxnSpLocks/>
            <a:endCxn id="30" idx="2"/>
          </p:cNvCxnSpPr>
          <p:nvPr/>
        </p:nvCxnSpPr>
        <p:spPr>
          <a:xfrm>
            <a:off x="984737" y="2922082"/>
            <a:ext cx="5274635" cy="3377289"/>
          </a:xfrm>
          <a:prstGeom prst="line">
            <a:avLst/>
          </a:prstGeom>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94FAEAF8-230A-D3F4-7FA7-849A57F332AA}"/>
              </a:ext>
            </a:extLst>
          </p:cNvPr>
          <p:cNvPicPr>
            <a:picLocks noChangeAspect="1"/>
          </p:cNvPicPr>
          <p:nvPr/>
        </p:nvPicPr>
        <p:blipFill rotWithShape="1">
          <a:blip r:embed="rId9">
            <a:alphaModFix/>
            <a:extLst>
              <a:ext uri="{BEBA8EAE-BF5A-486C-A8C5-ECC9F3942E4B}">
                <a14:imgProps xmlns:a14="http://schemas.microsoft.com/office/drawing/2010/main">
                  <a14:imgLayer r:embed="rId10">
                    <a14:imgEffect>
                      <a14:artisticTexturizer/>
                    </a14:imgEffect>
                    <a14:imgEffect>
                      <a14:brightnessContrast bright="-40000" contrast="20000"/>
                    </a14:imgEffect>
                  </a14:imgLayer>
                </a14:imgProps>
              </a:ext>
            </a:extLst>
          </a:blip>
          <a:srcRect l="14916" t="10515" r="18009" b="16961"/>
          <a:stretch/>
        </p:blipFill>
        <p:spPr>
          <a:xfrm>
            <a:off x="12763568" y="6861748"/>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Tree>
    <p:extLst>
      <p:ext uri="{BB962C8B-B14F-4D97-AF65-F5344CB8AC3E}">
        <p14:creationId xmlns:p14="http://schemas.microsoft.com/office/powerpoint/2010/main" val="3494753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888">
            <a:solidFill>
              <a:srgbClr val="262654"/>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pic>
        <p:nvPicPr>
          <p:cNvPr id="21" name="Picture 20">
            <a:extLst>
              <a:ext uri="{FF2B5EF4-FFF2-40B4-BE49-F238E27FC236}">
                <a16:creationId xmlns:a16="http://schemas.microsoft.com/office/drawing/2014/main" id="{0551F2FB-075F-D257-2D06-88F0B2FFC021}"/>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723197" y="6931137"/>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
        <p:nvSpPr>
          <p:cNvPr id="27" name="Text 23"/>
          <p:cNvSpPr/>
          <p:nvPr/>
        </p:nvSpPr>
        <p:spPr>
          <a:xfrm>
            <a:off x="0" y="846091"/>
            <a:ext cx="14630400" cy="459357"/>
          </a:xfrm>
          <a:prstGeom prst="rect">
            <a:avLst/>
          </a:prstGeom>
          <a:noFill/>
          <a:ln/>
        </p:spPr>
        <p:txBody>
          <a:bodyPr wrap="none" rtlCol="0" anchor="t"/>
          <a:lstStyle/>
          <a:p>
            <a:pPr marL="0" indent="0" algn="ctr">
              <a:lnSpc>
                <a:spcPts val="2706"/>
              </a:lnSpc>
              <a:buNone/>
            </a:pPr>
            <a:r>
              <a:rPr lang="en-US" sz="2800" b="1" u="sng" dirty="0">
                <a:solidFill>
                  <a:srgbClr val="48A8E2"/>
                </a:solidFill>
                <a:latin typeface="Nunito" pitchFamily="34" charset="0"/>
                <a:ea typeface="Nunito" pitchFamily="34" charset="-122"/>
                <a:cs typeface="Nunito" pitchFamily="34" charset="-120"/>
              </a:rPr>
              <a:t>Input-Output</a:t>
            </a:r>
            <a:r>
              <a:rPr lang="en-US" sz="2400" b="1" u="sng" dirty="0">
                <a:solidFill>
                  <a:srgbClr val="48A8E2"/>
                </a:solidFill>
                <a:latin typeface="Nunito" pitchFamily="34" charset="0"/>
                <a:ea typeface="Nunito" pitchFamily="34" charset="-122"/>
                <a:cs typeface="Nunito" pitchFamily="34" charset="-120"/>
              </a:rPr>
              <a:t> Flow</a:t>
            </a:r>
            <a:endParaRPr lang="en-US" sz="2400" u="sng" dirty="0"/>
          </a:p>
        </p:txBody>
      </p:sp>
      <p:sp>
        <p:nvSpPr>
          <p:cNvPr id="30" name="TextBox 29">
            <a:extLst>
              <a:ext uri="{FF2B5EF4-FFF2-40B4-BE49-F238E27FC236}">
                <a16:creationId xmlns:a16="http://schemas.microsoft.com/office/drawing/2014/main" id="{4CE41A1B-4F62-5D8B-0B66-297D42522977}"/>
              </a:ext>
            </a:extLst>
          </p:cNvPr>
          <p:cNvSpPr txBox="1"/>
          <p:nvPr/>
        </p:nvSpPr>
        <p:spPr>
          <a:xfrm>
            <a:off x="0" y="268789"/>
            <a:ext cx="14630400" cy="459357"/>
          </a:xfrm>
          <a:prstGeom prst="rect">
            <a:avLst/>
          </a:prstGeom>
          <a:noFill/>
        </p:spPr>
        <p:txBody>
          <a:bodyPr wrap="square">
            <a:spAutoFit/>
          </a:bodyPr>
          <a:lstStyle/>
          <a:p>
            <a:pPr marL="0" indent="0" algn="ctr">
              <a:lnSpc>
                <a:spcPts val="2662"/>
              </a:lnSpc>
              <a:buNone/>
            </a:pPr>
            <a:r>
              <a:rPr lang="en-US" sz="28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800" dirty="0"/>
          </a:p>
        </p:txBody>
      </p:sp>
      <p:sp>
        <p:nvSpPr>
          <p:cNvPr id="6" name="Rectangle: Rounded Corners 5">
            <a:extLst>
              <a:ext uri="{FF2B5EF4-FFF2-40B4-BE49-F238E27FC236}">
                <a16:creationId xmlns:a16="http://schemas.microsoft.com/office/drawing/2014/main" id="{57251EF3-1A8B-4E47-0F38-41F3A532DDDC}"/>
              </a:ext>
            </a:extLst>
          </p:cNvPr>
          <p:cNvSpPr/>
          <p:nvPr/>
        </p:nvSpPr>
        <p:spPr>
          <a:xfrm>
            <a:off x="176517" y="1918779"/>
            <a:ext cx="14277366" cy="5476888"/>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D044113F-C952-99D9-4A4E-9698AC3DD0A4}"/>
              </a:ext>
            </a:extLst>
          </p:cNvPr>
          <p:cNvSpPr txBox="1"/>
          <p:nvPr/>
        </p:nvSpPr>
        <p:spPr>
          <a:xfrm>
            <a:off x="1251059" y="2178431"/>
            <a:ext cx="1872037" cy="369332"/>
          </a:xfrm>
          <a:prstGeom prst="rect">
            <a:avLst/>
          </a:prstGeom>
          <a:noFill/>
        </p:spPr>
        <p:txBody>
          <a:bodyPr wrap="square" rtlCol="0">
            <a:spAutoFit/>
          </a:bodyPr>
          <a:lstStyle/>
          <a:p>
            <a:pPr algn="ctr"/>
            <a:r>
              <a:rPr lang="en-US" dirty="0">
                <a:solidFill>
                  <a:srgbClr val="FFFF00"/>
                </a:solidFill>
              </a:rPr>
              <a:t>Front Page</a:t>
            </a:r>
            <a:endParaRPr lang="en-IN" dirty="0">
              <a:solidFill>
                <a:srgbClr val="FFFF00"/>
              </a:solidFill>
            </a:endParaRPr>
          </a:p>
        </p:txBody>
      </p:sp>
      <p:sp>
        <p:nvSpPr>
          <p:cNvPr id="9" name="Rectangle: Rounded Corners 8">
            <a:extLst>
              <a:ext uri="{FF2B5EF4-FFF2-40B4-BE49-F238E27FC236}">
                <a16:creationId xmlns:a16="http://schemas.microsoft.com/office/drawing/2014/main" id="{0F23059C-6197-72DB-B39E-2EEA3FDF7300}"/>
              </a:ext>
            </a:extLst>
          </p:cNvPr>
          <p:cNvSpPr/>
          <p:nvPr/>
        </p:nvSpPr>
        <p:spPr>
          <a:xfrm>
            <a:off x="377738" y="2626418"/>
            <a:ext cx="3419452" cy="4277033"/>
          </a:xfrm>
          <a:prstGeom prst="roundRect">
            <a:avLst/>
          </a:prstGeom>
          <a:solidFill>
            <a:schemeClr val="tx1">
              <a:alpha val="45000"/>
            </a:schemeClr>
          </a:solidFill>
          <a:ln w="127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3BA01FDF-EAFE-26B8-2029-84318EA969EC}"/>
              </a:ext>
            </a:extLst>
          </p:cNvPr>
          <p:cNvSpPr/>
          <p:nvPr/>
        </p:nvSpPr>
        <p:spPr>
          <a:xfrm>
            <a:off x="3891411" y="2624886"/>
            <a:ext cx="3423789" cy="4277033"/>
          </a:xfrm>
          <a:prstGeom prst="roundRect">
            <a:avLst/>
          </a:prstGeom>
          <a:solidFill>
            <a:schemeClr val="tx1">
              <a:alpha val="45000"/>
            </a:schemeClr>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id="{4D1335FE-E214-4CB4-4CA6-257E32240429}"/>
              </a:ext>
            </a:extLst>
          </p:cNvPr>
          <p:cNvSpPr txBox="1"/>
          <p:nvPr/>
        </p:nvSpPr>
        <p:spPr>
          <a:xfrm>
            <a:off x="468006" y="3663778"/>
            <a:ext cx="3438144" cy="1754326"/>
          </a:xfrm>
          <a:prstGeom prst="rect">
            <a:avLst/>
          </a:prstGeom>
          <a:noFill/>
        </p:spPr>
        <p:txBody>
          <a:bodyPr wrap="square" rtlCol="0">
            <a:spAutoFit/>
          </a:bodyPr>
          <a:lstStyle/>
          <a:p>
            <a:pPr algn="ctr"/>
            <a:r>
              <a:rPr lang="en-US" dirty="0">
                <a:solidFill>
                  <a:schemeClr val="bg1"/>
                </a:solidFill>
              </a:rPr>
              <a:t>India Bank Limited</a:t>
            </a:r>
          </a:p>
          <a:p>
            <a:r>
              <a:rPr lang="en-IN" dirty="0">
                <a:solidFill>
                  <a:schemeClr val="bg1"/>
                </a:solidFill>
              </a:rPr>
              <a:t>Hello Sir/Madam</a:t>
            </a:r>
          </a:p>
          <a:p>
            <a:r>
              <a:rPr lang="en-IN" dirty="0">
                <a:solidFill>
                  <a:schemeClr val="bg1"/>
                </a:solidFill>
              </a:rPr>
              <a:t>Please select the option from the following menu to proceed:</a:t>
            </a:r>
          </a:p>
          <a:p>
            <a:pPr marL="457200" indent="-457200">
              <a:buAutoNum type="arabicPeriod"/>
            </a:pPr>
            <a:r>
              <a:rPr lang="en-IN" dirty="0">
                <a:solidFill>
                  <a:schemeClr val="bg1"/>
                </a:solidFill>
              </a:rPr>
              <a:t>New User</a:t>
            </a:r>
          </a:p>
          <a:p>
            <a:pPr marL="457200" indent="-457200">
              <a:buAutoNum type="arabicPeriod"/>
            </a:pPr>
            <a:r>
              <a:rPr lang="en-IN" dirty="0">
                <a:solidFill>
                  <a:schemeClr val="bg1"/>
                </a:solidFill>
              </a:rPr>
              <a:t>Existing User</a:t>
            </a:r>
          </a:p>
        </p:txBody>
      </p:sp>
      <p:sp>
        <p:nvSpPr>
          <p:cNvPr id="12" name="TextBox 11">
            <a:extLst>
              <a:ext uri="{FF2B5EF4-FFF2-40B4-BE49-F238E27FC236}">
                <a16:creationId xmlns:a16="http://schemas.microsoft.com/office/drawing/2014/main" id="{7C5B3445-F359-BBBF-9F61-E23301E8F536}"/>
              </a:ext>
            </a:extLst>
          </p:cNvPr>
          <p:cNvSpPr txBox="1"/>
          <p:nvPr/>
        </p:nvSpPr>
        <p:spPr>
          <a:xfrm>
            <a:off x="6873274" y="1897820"/>
            <a:ext cx="5311331" cy="707886"/>
          </a:xfrm>
          <a:prstGeom prst="rect">
            <a:avLst/>
          </a:prstGeom>
          <a:noFill/>
        </p:spPr>
        <p:txBody>
          <a:bodyPr wrap="square" rtlCol="0">
            <a:spAutoFit/>
          </a:bodyPr>
          <a:lstStyle/>
          <a:p>
            <a:r>
              <a:rPr lang="en-US" sz="4000" dirty="0">
                <a:solidFill>
                  <a:srgbClr val="FFFF00"/>
                </a:solidFill>
              </a:rPr>
              <a:t>Option 1:New User</a:t>
            </a:r>
            <a:endParaRPr lang="en-IN" sz="4000" dirty="0">
              <a:solidFill>
                <a:srgbClr val="FFFF00"/>
              </a:solidFill>
            </a:endParaRPr>
          </a:p>
        </p:txBody>
      </p:sp>
      <p:sp>
        <p:nvSpPr>
          <p:cNvPr id="13" name="TextBox 12">
            <a:extLst>
              <a:ext uri="{FF2B5EF4-FFF2-40B4-BE49-F238E27FC236}">
                <a16:creationId xmlns:a16="http://schemas.microsoft.com/office/drawing/2014/main" id="{206411A1-40DD-507C-1054-1C263A30CAF7}"/>
              </a:ext>
            </a:extLst>
          </p:cNvPr>
          <p:cNvSpPr txBox="1"/>
          <p:nvPr/>
        </p:nvSpPr>
        <p:spPr>
          <a:xfrm>
            <a:off x="3952237" y="3037323"/>
            <a:ext cx="3423789" cy="3970318"/>
          </a:xfrm>
          <a:prstGeom prst="rect">
            <a:avLst/>
          </a:prstGeom>
          <a:noFill/>
        </p:spPr>
        <p:txBody>
          <a:bodyPr wrap="square" rtlCol="0">
            <a:spAutoFit/>
          </a:bodyPr>
          <a:lstStyle/>
          <a:p>
            <a:r>
              <a:rPr lang="en-US" dirty="0">
                <a:solidFill>
                  <a:schemeClr val="bg1"/>
                </a:solidFill>
              </a:rPr>
              <a:t>Thank you for your interest in our bank.</a:t>
            </a:r>
          </a:p>
          <a:p>
            <a:r>
              <a:rPr lang="en-US" dirty="0">
                <a:solidFill>
                  <a:schemeClr val="bg1"/>
                </a:solidFill>
              </a:rPr>
              <a:t>Please fill the form given below to open your account :</a:t>
            </a:r>
          </a:p>
          <a:p>
            <a:r>
              <a:rPr lang="en-US" dirty="0">
                <a:solidFill>
                  <a:schemeClr val="bg1"/>
                </a:solidFill>
              </a:rPr>
              <a:t>1. Your Good Name: Rahul Kumar</a:t>
            </a:r>
          </a:p>
          <a:p>
            <a:r>
              <a:rPr lang="en-US" dirty="0">
                <a:solidFill>
                  <a:schemeClr val="bg1"/>
                </a:solidFill>
              </a:rPr>
              <a:t>2. DOB(DD-MM-YYYY): 02-03-2000</a:t>
            </a:r>
          </a:p>
          <a:p>
            <a:r>
              <a:rPr lang="en-US" dirty="0">
                <a:solidFill>
                  <a:schemeClr val="bg1"/>
                </a:solidFill>
              </a:rPr>
              <a:t>3. Mob No.: 9131555689</a:t>
            </a:r>
          </a:p>
          <a:p>
            <a:r>
              <a:rPr lang="en-US" dirty="0">
                <a:solidFill>
                  <a:schemeClr val="bg1"/>
                </a:solidFill>
              </a:rPr>
              <a:t>4. ID card No: 5678 4589 9590</a:t>
            </a:r>
          </a:p>
          <a:p>
            <a:r>
              <a:rPr lang="en-US" dirty="0">
                <a:solidFill>
                  <a:schemeClr val="bg1"/>
                </a:solidFill>
              </a:rPr>
              <a:t>(Aadhar/ Voter Id)</a:t>
            </a:r>
          </a:p>
          <a:p>
            <a:r>
              <a:rPr lang="en-US" dirty="0">
                <a:solidFill>
                  <a:schemeClr val="bg1"/>
                </a:solidFill>
              </a:rPr>
              <a:t>5. PAN: CUAPG035M</a:t>
            </a:r>
          </a:p>
          <a:p>
            <a:r>
              <a:rPr lang="en-US" dirty="0">
                <a:solidFill>
                  <a:schemeClr val="bg1"/>
                </a:solidFill>
              </a:rPr>
              <a:t>6. Age: 23</a:t>
            </a:r>
          </a:p>
          <a:p>
            <a:r>
              <a:rPr lang="en-US" dirty="0">
                <a:solidFill>
                  <a:schemeClr val="bg1"/>
                </a:solidFill>
              </a:rPr>
              <a:t>7. Address: Sector A, </a:t>
            </a:r>
            <a:r>
              <a:rPr lang="en-US" dirty="0" err="1">
                <a:solidFill>
                  <a:schemeClr val="bg1"/>
                </a:solidFill>
              </a:rPr>
              <a:t>Indrapuri</a:t>
            </a:r>
            <a:endParaRPr lang="en-US" dirty="0">
              <a:solidFill>
                <a:schemeClr val="bg1"/>
              </a:solidFill>
            </a:endParaRPr>
          </a:p>
          <a:p>
            <a:r>
              <a:rPr lang="en-US" dirty="0">
                <a:solidFill>
                  <a:schemeClr val="bg1"/>
                </a:solidFill>
              </a:rPr>
              <a:t>8. PIN Code: 465647</a:t>
            </a:r>
          </a:p>
          <a:p>
            <a:pPr marL="342900" indent="-342900">
              <a:buAutoNum type="arabicPeriod"/>
            </a:pPr>
            <a:endParaRPr lang="en-IN" dirty="0">
              <a:solidFill>
                <a:schemeClr val="bg1"/>
              </a:solidFill>
            </a:endParaRPr>
          </a:p>
        </p:txBody>
      </p:sp>
      <p:sp>
        <p:nvSpPr>
          <p:cNvPr id="14" name="Rectangle: Rounded Corners 13">
            <a:extLst>
              <a:ext uri="{FF2B5EF4-FFF2-40B4-BE49-F238E27FC236}">
                <a16:creationId xmlns:a16="http://schemas.microsoft.com/office/drawing/2014/main" id="{B397D6A5-6BED-59D9-F0CA-50DB02C20279}"/>
              </a:ext>
            </a:extLst>
          </p:cNvPr>
          <p:cNvSpPr/>
          <p:nvPr/>
        </p:nvSpPr>
        <p:spPr>
          <a:xfrm>
            <a:off x="7385527" y="2665098"/>
            <a:ext cx="3423789" cy="4277033"/>
          </a:xfrm>
          <a:prstGeom prst="roundRect">
            <a:avLst/>
          </a:prstGeom>
          <a:solidFill>
            <a:schemeClr val="tx1">
              <a:alpha val="4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TextBox 16">
            <a:extLst>
              <a:ext uri="{FF2B5EF4-FFF2-40B4-BE49-F238E27FC236}">
                <a16:creationId xmlns:a16="http://schemas.microsoft.com/office/drawing/2014/main" id="{512E3FDF-C0E7-2A29-7DFC-5DA24B64D539}"/>
              </a:ext>
            </a:extLst>
          </p:cNvPr>
          <p:cNvSpPr txBox="1"/>
          <p:nvPr/>
        </p:nvSpPr>
        <p:spPr>
          <a:xfrm>
            <a:off x="7474842" y="3208600"/>
            <a:ext cx="3423789" cy="3693319"/>
          </a:xfrm>
          <a:prstGeom prst="rect">
            <a:avLst/>
          </a:prstGeom>
          <a:noFill/>
        </p:spPr>
        <p:txBody>
          <a:bodyPr wrap="square" rtlCol="0">
            <a:spAutoFit/>
          </a:bodyPr>
          <a:lstStyle/>
          <a:p>
            <a:r>
              <a:rPr lang="en-US" dirty="0">
                <a:solidFill>
                  <a:schemeClr val="bg1"/>
                </a:solidFill>
              </a:rPr>
              <a:t>Your Account is successfully created and your unique account number is generated:</a:t>
            </a:r>
          </a:p>
          <a:p>
            <a:endParaRPr lang="en-US" dirty="0">
              <a:solidFill>
                <a:schemeClr val="bg1"/>
              </a:solidFill>
            </a:endParaRPr>
          </a:p>
          <a:p>
            <a:r>
              <a:rPr lang="en-US" dirty="0">
                <a:solidFill>
                  <a:schemeClr val="bg1"/>
                </a:solidFill>
              </a:rPr>
              <a:t>A/c No.: 57020368923647</a:t>
            </a:r>
          </a:p>
          <a:p>
            <a:endParaRPr lang="en-US" dirty="0">
              <a:solidFill>
                <a:schemeClr val="bg1"/>
              </a:solidFill>
            </a:endParaRPr>
          </a:p>
          <a:p>
            <a:r>
              <a:rPr lang="en-US" dirty="0">
                <a:solidFill>
                  <a:schemeClr val="bg1"/>
                </a:solidFill>
              </a:rPr>
              <a:t>Please create your login password and transaction PIN to complete the account opening process:</a:t>
            </a:r>
          </a:p>
          <a:p>
            <a:r>
              <a:rPr lang="en-US" dirty="0">
                <a:solidFill>
                  <a:schemeClr val="bg1"/>
                </a:solidFill>
              </a:rPr>
              <a:t>Login Password: Rk0203@590</a:t>
            </a:r>
          </a:p>
          <a:p>
            <a:r>
              <a:rPr lang="en-US" dirty="0">
                <a:solidFill>
                  <a:schemeClr val="bg1"/>
                </a:solidFill>
              </a:rPr>
              <a:t>(min 8 char max 12)</a:t>
            </a:r>
          </a:p>
          <a:p>
            <a:r>
              <a:rPr lang="en-US" dirty="0">
                <a:solidFill>
                  <a:schemeClr val="bg1"/>
                </a:solidFill>
              </a:rPr>
              <a:t>PIN(6Digits): 689547</a:t>
            </a:r>
          </a:p>
          <a:p>
            <a:endParaRPr lang="en-IN" dirty="0">
              <a:solidFill>
                <a:schemeClr val="bg1"/>
              </a:solidFill>
            </a:endParaRPr>
          </a:p>
        </p:txBody>
      </p:sp>
      <p:sp>
        <p:nvSpPr>
          <p:cNvPr id="19" name="Rectangle: Rounded Corners 18">
            <a:extLst>
              <a:ext uri="{FF2B5EF4-FFF2-40B4-BE49-F238E27FC236}">
                <a16:creationId xmlns:a16="http://schemas.microsoft.com/office/drawing/2014/main" id="{4D72D0E2-BBF2-C864-9D1B-C1C4E7265178}"/>
              </a:ext>
            </a:extLst>
          </p:cNvPr>
          <p:cNvSpPr/>
          <p:nvPr/>
        </p:nvSpPr>
        <p:spPr>
          <a:xfrm>
            <a:off x="10875047" y="2624885"/>
            <a:ext cx="3423789" cy="4277033"/>
          </a:xfrm>
          <a:prstGeom prst="roundRect">
            <a:avLst/>
          </a:prstGeom>
          <a:solidFill>
            <a:schemeClr val="tx1">
              <a:alpha val="45000"/>
            </a:schemeClr>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TextBox 19">
            <a:extLst>
              <a:ext uri="{FF2B5EF4-FFF2-40B4-BE49-F238E27FC236}">
                <a16:creationId xmlns:a16="http://schemas.microsoft.com/office/drawing/2014/main" id="{E878AE47-3234-7198-A12C-4E7082E99A19}"/>
              </a:ext>
            </a:extLst>
          </p:cNvPr>
          <p:cNvSpPr txBox="1"/>
          <p:nvPr/>
        </p:nvSpPr>
        <p:spPr>
          <a:xfrm>
            <a:off x="10935873" y="3219037"/>
            <a:ext cx="3390500" cy="4247317"/>
          </a:xfrm>
          <a:prstGeom prst="rect">
            <a:avLst/>
          </a:prstGeom>
          <a:noFill/>
        </p:spPr>
        <p:txBody>
          <a:bodyPr wrap="square" rtlCol="0">
            <a:spAutoFit/>
          </a:bodyPr>
          <a:lstStyle/>
          <a:p>
            <a:r>
              <a:rPr lang="en-US" dirty="0">
                <a:solidFill>
                  <a:schemeClr val="bg1"/>
                </a:solidFill>
              </a:rPr>
              <a:t>Congratulations your account is registered with us with the following details:</a:t>
            </a:r>
          </a:p>
          <a:p>
            <a:endParaRPr lang="en-US" dirty="0">
              <a:solidFill>
                <a:schemeClr val="bg1"/>
              </a:solidFill>
            </a:endParaRPr>
          </a:p>
          <a:p>
            <a:r>
              <a:rPr lang="en-US" dirty="0">
                <a:solidFill>
                  <a:schemeClr val="bg1"/>
                </a:solidFill>
              </a:rPr>
              <a:t>Name: Rahul Kumar</a:t>
            </a:r>
          </a:p>
          <a:p>
            <a:r>
              <a:rPr lang="en-US" dirty="0">
                <a:solidFill>
                  <a:schemeClr val="bg1"/>
                </a:solidFill>
              </a:rPr>
              <a:t>A/c No.: 57020368923647</a:t>
            </a:r>
          </a:p>
          <a:p>
            <a:r>
              <a:rPr lang="en-US" dirty="0">
                <a:solidFill>
                  <a:schemeClr val="bg1"/>
                </a:solidFill>
              </a:rPr>
              <a:t>IFSC: IBL005710</a:t>
            </a:r>
          </a:p>
          <a:p>
            <a:r>
              <a:rPr lang="en-US" dirty="0">
                <a:solidFill>
                  <a:schemeClr val="bg1"/>
                </a:solidFill>
              </a:rPr>
              <a:t>DOB: 02-03-2000</a:t>
            </a:r>
          </a:p>
          <a:p>
            <a:r>
              <a:rPr lang="en-US" dirty="0">
                <a:solidFill>
                  <a:schemeClr val="bg1"/>
                </a:solidFill>
              </a:rPr>
              <a:t>Mob No.: 9131555689</a:t>
            </a:r>
          </a:p>
          <a:p>
            <a:r>
              <a:rPr lang="en-US" dirty="0">
                <a:solidFill>
                  <a:schemeClr val="bg1"/>
                </a:solidFill>
              </a:rPr>
              <a:t>User Name: rk68935m</a:t>
            </a:r>
          </a:p>
          <a:p>
            <a:r>
              <a:rPr lang="en-US" dirty="0">
                <a:solidFill>
                  <a:schemeClr val="bg1"/>
                </a:solidFill>
              </a:rPr>
              <a:t>Address: Sector A, </a:t>
            </a:r>
            <a:r>
              <a:rPr lang="en-US" dirty="0" err="1">
                <a:solidFill>
                  <a:schemeClr val="bg1"/>
                </a:solidFill>
              </a:rPr>
              <a:t>Indrapuri</a:t>
            </a:r>
            <a:r>
              <a:rPr lang="en-US" dirty="0">
                <a:solidFill>
                  <a:schemeClr val="bg1"/>
                </a:solidFill>
              </a:rPr>
              <a:t>, </a:t>
            </a:r>
          </a:p>
          <a:p>
            <a:r>
              <a:rPr lang="en-US" dirty="0">
                <a:solidFill>
                  <a:schemeClr val="bg1"/>
                </a:solidFill>
              </a:rPr>
              <a:t>	Pin-465647</a:t>
            </a:r>
          </a:p>
          <a:p>
            <a:endParaRPr lang="en-US" dirty="0">
              <a:solidFill>
                <a:schemeClr val="bg1"/>
              </a:solidFill>
            </a:endParaRPr>
          </a:p>
          <a:p>
            <a:endParaRPr lang="en-US" dirty="0">
              <a:solidFill>
                <a:schemeClr val="bg1"/>
              </a:solidFill>
            </a:endParaRPr>
          </a:p>
          <a:p>
            <a:endParaRPr lang="en-IN" dirty="0">
              <a:solidFill>
                <a:schemeClr val="bg1"/>
              </a:solidFill>
            </a:endParaRPr>
          </a:p>
        </p:txBody>
      </p:sp>
    </p:spTree>
    <p:extLst>
      <p:ext uri="{BB962C8B-B14F-4D97-AF65-F5344CB8AC3E}">
        <p14:creationId xmlns:p14="http://schemas.microsoft.com/office/powerpoint/2010/main" val="1061080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888">
            <a:solidFill>
              <a:srgbClr val="262654"/>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pic>
        <p:nvPicPr>
          <p:cNvPr id="8" name="Image 1">
            <a:extLst>
              <a:ext uri="{FF2B5EF4-FFF2-40B4-BE49-F238E27FC236}">
                <a16:creationId xmlns:a16="http://schemas.microsoft.com/office/drawing/2014/main" id="{B8428654-7F20-3E37-9C12-2ADA8D4B3EB0}"/>
              </a:ext>
            </a:extLst>
          </p:cNvPr>
          <p:cNvPicPr>
            <a:picLocks noChangeAspect="1"/>
          </p:cNvPicPr>
          <p:nvPr/>
        </p:nvPicPr>
        <p:blipFill>
          <a:blip r:embed="rId5"/>
          <a:srcRect/>
          <a:stretch/>
        </p:blipFill>
        <p:spPr>
          <a:xfrm>
            <a:off x="0" y="0"/>
            <a:ext cx="14630399" cy="8229600"/>
          </a:xfrm>
          <a:prstGeom prst="rect">
            <a:avLst/>
          </a:prstGeom>
        </p:spPr>
      </p:pic>
      <p:pic>
        <p:nvPicPr>
          <p:cNvPr id="15" name="Picture 14">
            <a:extLst>
              <a:ext uri="{FF2B5EF4-FFF2-40B4-BE49-F238E27FC236}">
                <a16:creationId xmlns:a16="http://schemas.microsoft.com/office/drawing/2014/main" id="{CDE5F5ED-F4E9-6F7B-B776-37D44BC75935}"/>
              </a:ext>
            </a:extLst>
          </p:cNvPr>
          <p:cNvPicPr>
            <a:picLocks noChangeAspect="1"/>
          </p:cNvPicPr>
          <p:nvPr/>
        </p:nvPicPr>
        <p:blipFill rotWithShape="1">
          <a:blip r:embed="rId6">
            <a:alphaModFix/>
            <a:extLst>
              <a:ext uri="{BEBA8EAE-BF5A-486C-A8C5-ECC9F3942E4B}">
                <a14:imgProps xmlns:a14="http://schemas.microsoft.com/office/drawing/2010/main">
                  <a14:imgLayer r:embed="rId7">
                    <a14:imgEffect>
                      <a14:artisticTexturizer/>
                    </a14:imgEffect>
                    <a14:imgEffect>
                      <a14:brightnessContrast bright="-40000" contrast="20000"/>
                    </a14:imgEffect>
                  </a14:imgLayer>
                </a14:imgProps>
              </a:ext>
            </a:extLst>
          </a:blip>
          <a:srcRect l="14916" t="10515" r="18009" b="16961"/>
          <a:stretch/>
        </p:blipFill>
        <p:spPr>
          <a:xfrm>
            <a:off x="12723197" y="6931137"/>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
        <p:nvSpPr>
          <p:cNvPr id="27" name="Text 23"/>
          <p:cNvSpPr/>
          <p:nvPr/>
        </p:nvSpPr>
        <p:spPr>
          <a:xfrm>
            <a:off x="0" y="846091"/>
            <a:ext cx="14630400" cy="459357"/>
          </a:xfrm>
          <a:prstGeom prst="rect">
            <a:avLst/>
          </a:prstGeom>
          <a:noFill/>
          <a:ln/>
        </p:spPr>
        <p:txBody>
          <a:bodyPr wrap="none" rtlCol="0" anchor="t"/>
          <a:lstStyle/>
          <a:p>
            <a:pPr marL="0" indent="0" algn="ctr">
              <a:lnSpc>
                <a:spcPts val="2706"/>
              </a:lnSpc>
              <a:buNone/>
            </a:pPr>
            <a:r>
              <a:rPr lang="en-US" sz="2800" b="1" u="sng" dirty="0">
                <a:solidFill>
                  <a:srgbClr val="48A8E2"/>
                </a:solidFill>
                <a:latin typeface="Nunito" pitchFamily="34" charset="0"/>
                <a:ea typeface="Nunito" pitchFamily="34" charset="-122"/>
                <a:cs typeface="Nunito" pitchFamily="34" charset="-120"/>
              </a:rPr>
              <a:t>Input-Output</a:t>
            </a:r>
            <a:r>
              <a:rPr lang="en-US" sz="2400" b="1" u="sng" dirty="0">
                <a:solidFill>
                  <a:srgbClr val="48A8E2"/>
                </a:solidFill>
                <a:latin typeface="Nunito" pitchFamily="34" charset="0"/>
                <a:ea typeface="Nunito" pitchFamily="34" charset="-122"/>
                <a:cs typeface="Nunito" pitchFamily="34" charset="-120"/>
              </a:rPr>
              <a:t> Flow</a:t>
            </a:r>
            <a:endParaRPr lang="en-US" sz="2400" u="sng" dirty="0"/>
          </a:p>
        </p:txBody>
      </p:sp>
      <p:sp>
        <p:nvSpPr>
          <p:cNvPr id="30" name="TextBox 29">
            <a:extLst>
              <a:ext uri="{FF2B5EF4-FFF2-40B4-BE49-F238E27FC236}">
                <a16:creationId xmlns:a16="http://schemas.microsoft.com/office/drawing/2014/main" id="{4CE41A1B-4F62-5D8B-0B66-297D42522977}"/>
              </a:ext>
            </a:extLst>
          </p:cNvPr>
          <p:cNvSpPr txBox="1"/>
          <p:nvPr/>
        </p:nvSpPr>
        <p:spPr>
          <a:xfrm>
            <a:off x="0" y="268789"/>
            <a:ext cx="14630400" cy="459357"/>
          </a:xfrm>
          <a:prstGeom prst="rect">
            <a:avLst/>
          </a:prstGeom>
          <a:noFill/>
        </p:spPr>
        <p:txBody>
          <a:bodyPr wrap="square">
            <a:spAutoFit/>
          </a:bodyPr>
          <a:lstStyle/>
          <a:p>
            <a:pPr marL="0" indent="0" algn="ctr">
              <a:lnSpc>
                <a:spcPts val="2662"/>
              </a:lnSpc>
              <a:buNone/>
            </a:pPr>
            <a:r>
              <a:rPr lang="en-US" sz="28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800" dirty="0"/>
          </a:p>
        </p:txBody>
      </p:sp>
      <p:sp>
        <p:nvSpPr>
          <p:cNvPr id="6" name="Rectangle: Rounded Corners 5">
            <a:extLst>
              <a:ext uri="{FF2B5EF4-FFF2-40B4-BE49-F238E27FC236}">
                <a16:creationId xmlns:a16="http://schemas.microsoft.com/office/drawing/2014/main" id="{57251EF3-1A8B-4E47-0F38-41F3A532DDDC}"/>
              </a:ext>
            </a:extLst>
          </p:cNvPr>
          <p:cNvSpPr/>
          <p:nvPr/>
        </p:nvSpPr>
        <p:spPr>
          <a:xfrm>
            <a:off x="2066924" y="1918779"/>
            <a:ext cx="10439401" cy="5476888"/>
          </a:xfrm>
          <a:prstGeom prst="roundRect">
            <a:avLst/>
          </a:prstGeom>
          <a:noFill/>
          <a:ln w="539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Rectangle: Rounded Corners 8">
            <a:extLst>
              <a:ext uri="{FF2B5EF4-FFF2-40B4-BE49-F238E27FC236}">
                <a16:creationId xmlns:a16="http://schemas.microsoft.com/office/drawing/2014/main" id="{0F23059C-6197-72DB-B39E-2EEA3FDF7300}"/>
              </a:ext>
            </a:extLst>
          </p:cNvPr>
          <p:cNvSpPr/>
          <p:nvPr/>
        </p:nvSpPr>
        <p:spPr>
          <a:xfrm>
            <a:off x="2964930" y="2789214"/>
            <a:ext cx="3623724" cy="4277033"/>
          </a:xfrm>
          <a:prstGeom prst="roundRect">
            <a:avLst/>
          </a:prstGeom>
          <a:solidFill>
            <a:schemeClr val="tx1">
              <a:alpha val="45000"/>
            </a:schemeClr>
          </a:solidFill>
          <a:ln w="127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id="{4D1335FE-E214-4CB4-4CA6-257E32240429}"/>
              </a:ext>
            </a:extLst>
          </p:cNvPr>
          <p:cNvSpPr txBox="1"/>
          <p:nvPr/>
        </p:nvSpPr>
        <p:spPr>
          <a:xfrm>
            <a:off x="3057720" y="3564123"/>
            <a:ext cx="3438144" cy="2585323"/>
          </a:xfrm>
          <a:prstGeom prst="rect">
            <a:avLst/>
          </a:prstGeom>
          <a:noFill/>
        </p:spPr>
        <p:txBody>
          <a:bodyPr wrap="square" rtlCol="0">
            <a:spAutoFit/>
          </a:bodyPr>
          <a:lstStyle/>
          <a:p>
            <a:r>
              <a:rPr lang="en-US" dirty="0">
                <a:solidFill>
                  <a:schemeClr val="bg1"/>
                </a:solidFill>
              </a:rPr>
              <a:t>Please login with your credentials to proceed:</a:t>
            </a:r>
          </a:p>
          <a:p>
            <a:endParaRPr lang="en-US" dirty="0">
              <a:solidFill>
                <a:schemeClr val="bg1"/>
              </a:solidFill>
            </a:endParaRPr>
          </a:p>
          <a:p>
            <a:r>
              <a:rPr lang="en-US" dirty="0">
                <a:solidFill>
                  <a:schemeClr val="bg1"/>
                </a:solidFill>
              </a:rPr>
              <a:t>User Name: rk68935m</a:t>
            </a:r>
          </a:p>
          <a:p>
            <a:r>
              <a:rPr lang="en-IN" dirty="0">
                <a:solidFill>
                  <a:schemeClr val="bg1"/>
                </a:solidFill>
              </a:rPr>
              <a:t>Password: </a:t>
            </a:r>
            <a:r>
              <a:rPr lang="en-US" dirty="0">
                <a:solidFill>
                  <a:schemeClr val="bg1"/>
                </a:solidFill>
              </a:rPr>
              <a:t>Rk0203@590</a:t>
            </a:r>
          </a:p>
          <a:p>
            <a:endParaRPr lang="en-US" dirty="0">
              <a:solidFill>
                <a:schemeClr val="bg1"/>
              </a:solidFill>
            </a:endParaRPr>
          </a:p>
          <a:p>
            <a:r>
              <a:rPr lang="en-IN" dirty="0">
                <a:solidFill>
                  <a:schemeClr val="bg1"/>
                </a:solidFill>
              </a:rPr>
              <a:t>Authenticating…</a:t>
            </a:r>
          </a:p>
          <a:p>
            <a:r>
              <a:rPr lang="en-IN" dirty="0">
                <a:solidFill>
                  <a:schemeClr val="bg1"/>
                </a:solidFill>
              </a:rPr>
              <a:t>Login </a:t>
            </a:r>
            <a:r>
              <a:rPr lang="en-US" dirty="0">
                <a:solidFill>
                  <a:schemeClr val="bg1"/>
                </a:solidFill>
              </a:rPr>
              <a:t>Successful</a:t>
            </a:r>
          </a:p>
          <a:p>
            <a:r>
              <a:rPr lang="en-US" dirty="0">
                <a:solidFill>
                  <a:schemeClr val="bg1"/>
                </a:solidFill>
              </a:rPr>
              <a:t>You can proceed now…</a:t>
            </a:r>
            <a:endParaRPr lang="en-IN" dirty="0">
              <a:solidFill>
                <a:schemeClr val="bg1"/>
              </a:solidFill>
            </a:endParaRPr>
          </a:p>
        </p:txBody>
      </p:sp>
      <p:sp>
        <p:nvSpPr>
          <p:cNvPr id="12" name="TextBox 11">
            <a:extLst>
              <a:ext uri="{FF2B5EF4-FFF2-40B4-BE49-F238E27FC236}">
                <a16:creationId xmlns:a16="http://schemas.microsoft.com/office/drawing/2014/main" id="{7C5B3445-F359-BBBF-9F61-E23301E8F536}"/>
              </a:ext>
            </a:extLst>
          </p:cNvPr>
          <p:cNvSpPr txBox="1"/>
          <p:nvPr/>
        </p:nvSpPr>
        <p:spPr>
          <a:xfrm>
            <a:off x="377738" y="2007793"/>
            <a:ext cx="14252661" cy="461665"/>
          </a:xfrm>
          <a:prstGeom prst="rect">
            <a:avLst/>
          </a:prstGeom>
          <a:noFill/>
        </p:spPr>
        <p:txBody>
          <a:bodyPr wrap="square" rtlCol="0">
            <a:spAutoFit/>
          </a:bodyPr>
          <a:lstStyle/>
          <a:p>
            <a:pPr algn="ctr"/>
            <a:r>
              <a:rPr lang="en-US" sz="2400" dirty="0">
                <a:solidFill>
                  <a:srgbClr val="FFFF00"/>
                </a:solidFill>
              </a:rPr>
              <a:t>Option 2:Existing User/New User After Account Opening</a:t>
            </a:r>
            <a:endParaRPr lang="en-IN" sz="2400" dirty="0">
              <a:solidFill>
                <a:srgbClr val="FFFF00"/>
              </a:solidFill>
            </a:endParaRPr>
          </a:p>
        </p:txBody>
      </p:sp>
      <p:sp>
        <p:nvSpPr>
          <p:cNvPr id="16" name="Rectangle: Rounded Corners 15">
            <a:extLst>
              <a:ext uri="{FF2B5EF4-FFF2-40B4-BE49-F238E27FC236}">
                <a16:creationId xmlns:a16="http://schemas.microsoft.com/office/drawing/2014/main" id="{BA8BBCE7-798F-F874-183A-43E70A3B1AC8}"/>
              </a:ext>
            </a:extLst>
          </p:cNvPr>
          <p:cNvSpPr/>
          <p:nvPr/>
        </p:nvSpPr>
        <p:spPr>
          <a:xfrm>
            <a:off x="7609790" y="2789214"/>
            <a:ext cx="3623724" cy="4277033"/>
          </a:xfrm>
          <a:prstGeom prst="roundRect">
            <a:avLst/>
          </a:prstGeom>
          <a:solidFill>
            <a:schemeClr val="tx1">
              <a:alpha val="45000"/>
            </a:schemeClr>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E1193190-52E8-AD02-2014-3E5AC6998A55}"/>
              </a:ext>
            </a:extLst>
          </p:cNvPr>
          <p:cNvSpPr txBox="1"/>
          <p:nvPr/>
        </p:nvSpPr>
        <p:spPr>
          <a:xfrm>
            <a:off x="7856069" y="3010733"/>
            <a:ext cx="3377445" cy="4247317"/>
          </a:xfrm>
          <a:prstGeom prst="rect">
            <a:avLst/>
          </a:prstGeom>
          <a:noFill/>
        </p:spPr>
        <p:txBody>
          <a:bodyPr wrap="square" rtlCol="0">
            <a:spAutoFit/>
          </a:bodyPr>
          <a:lstStyle/>
          <a:p>
            <a:r>
              <a:rPr lang="en-US" dirty="0">
                <a:solidFill>
                  <a:schemeClr val="bg1"/>
                </a:solidFill>
              </a:rPr>
              <a:t>Welcome back </a:t>
            </a:r>
            <a:r>
              <a:rPr lang="en-US" dirty="0" err="1">
                <a:solidFill>
                  <a:schemeClr val="bg1"/>
                </a:solidFill>
              </a:rPr>
              <a:t>Mr</a:t>
            </a:r>
            <a:r>
              <a:rPr lang="en-US" dirty="0">
                <a:solidFill>
                  <a:schemeClr val="bg1"/>
                </a:solidFill>
              </a:rPr>
              <a:t>/Mrs. Rahul Kumar</a:t>
            </a:r>
          </a:p>
          <a:p>
            <a:endParaRPr lang="en-US" dirty="0">
              <a:solidFill>
                <a:schemeClr val="bg1"/>
              </a:solidFill>
            </a:endParaRPr>
          </a:p>
          <a:p>
            <a:r>
              <a:rPr lang="en-US" dirty="0">
                <a:solidFill>
                  <a:schemeClr val="bg1"/>
                </a:solidFill>
              </a:rPr>
              <a:t>Thank you for  logging in, your registered details are:</a:t>
            </a:r>
          </a:p>
          <a:p>
            <a:endParaRPr lang="en-US" dirty="0">
              <a:solidFill>
                <a:schemeClr val="bg1"/>
              </a:solidFill>
            </a:endParaRPr>
          </a:p>
          <a:p>
            <a:r>
              <a:rPr lang="en-US" dirty="0">
                <a:solidFill>
                  <a:schemeClr val="bg1"/>
                </a:solidFill>
              </a:rPr>
              <a:t>Name: Rahul Kumar</a:t>
            </a:r>
          </a:p>
          <a:p>
            <a:r>
              <a:rPr lang="en-US" dirty="0">
                <a:solidFill>
                  <a:schemeClr val="bg1"/>
                </a:solidFill>
              </a:rPr>
              <a:t>A/c No.: 57020368923647</a:t>
            </a:r>
          </a:p>
          <a:p>
            <a:r>
              <a:rPr lang="en-US" dirty="0">
                <a:solidFill>
                  <a:schemeClr val="bg1"/>
                </a:solidFill>
              </a:rPr>
              <a:t>IFSC: IBL005710</a:t>
            </a:r>
          </a:p>
          <a:p>
            <a:r>
              <a:rPr lang="en-US" dirty="0">
                <a:solidFill>
                  <a:schemeClr val="bg1"/>
                </a:solidFill>
              </a:rPr>
              <a:t>DOB: 02-03-2000</a:t>
            </a:r>
          </a:p>
          <a:p>
            <a:r>
              <a:rPr lang="en-US" dirty="0">
                <a:solidFill>
                  <a:schemeClr val="bg1"/>
                </a:solidFill>
              </a:rPr>
              <a:t>Mob No.: 9131555689</a:t>
            </a:r>
          </a:p>
          <a:p>
            <a:r>
              <a:rPr lang="en-US" dirty="0">
                <a:solidFill>
                  <a:schemeClr val="bg1"/>
                </a:solidFill>
              </a:rPr>
              <a:t>Address: Sector A, </a:t>
            </a:r>
            <a:r>
              <a:rPr lang="en-US" dirty="0" err="1">
                <a:solidFill>
                  <a:schemeClr val="bg1"/>
                </a:solidFill>
              </a:rPr>
              <a:t>Indrapuri</a:t>
            </a:r>
            <a:r>
              <a:rPr lang="en-US" dirty="0">
                <a:solidFill>
                  <a:schemeClr val="bg1"/>
                </a:solidFill>
              </a:rPr>
              <a:t>, </a:t>
            </a:r>
          </a:p>
          <a:p>
            <a:r>
              <a:rPr lang="en-US" dirty="0">
                <a:solidFill>
                  <a:schemeClr val="bg1"/>
                </a:solidFill>
              </a:rPr>
              <a:t>	Pin-465647</a:t>
            </a:r>
          </a:p>
          <a:p>
            <a:endParaRPr lang="en-US" dirty="0">
              <a:solidFill>
                <a:schemeClr val="bg1"/>
              </a:solidFill>
            </a:endParaRPr>
          </a:p>
          <a:p>
            <a:r>
              <a:rPr lang="en-US" dirty="0">
                <a:solidFill>
                  <a:schemeClr val="bg1"/>
                </a:solidFill>
              </a:rPr>
              <a:t> </a:t>
            </a:r>
            <a:endParaRPr lang="en-IN" dirty="0">
              <a:solidFill>
                <a:schemeClr val="bg1"/>
              </a:solidFill>
            </a:endParaRPr>
          </a:p>
        </p:txBody>
      </p:sp>
    </p:spTree>
    <p:extLst>
      <p:ext uri="{BB962C8B-B14F-4D97-AF65-F5344CB8AC3E}">
        <p14:creationId xmlns:p14="http://schemas.microsoft.com/office/powerpoint/2010/main" val="3777253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
          <p:cNvSpPr/>
          <p:nvPr/>
        </p:nvSpPr>
        <p:spPr>
          <a:xfrm>
            <a:off x="0" y="0"/>
            <a:ext cx="14630400" cy="8229600"/>
          </a:xfrm>
          <a:prstGeom prst="rect">
            <a:avLst/>
          </a:prstGeom>
          <a:solidFill>
            <a:srgbClr val="00002E">
              <a:alpha val="80000"/>
            </a:srgbClr>
          </a:solidFill>
          <a:ln/>
        </p:spPr>
      </p:sp>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4888">
            <a:solidFill>
              <a:srgbClr val="262654"/>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pic>
        <p:nvPicPr>
          <p:cNvPr id="21" name="Picture 20">
            <a:extLst>
              <a:ext uri="{FF2B5EF4-FFF2-40B4-BE49-F238E27FC236}">
                <a16:creationId xmlns:a16="http://schemas.microsoft.com/office/drawing/2014/main" id="{0551F2FB-075F-D257-2D06-88F0B2FFC021}"/>
              </a:ext>
            </a:extLst>
          </p:cNvPr>
          <p:cNvPicPr>
            <a:picLocks noChangeAspect="1"/>
          </p:cNvPicPr>
          <p:nvPr/>
        </p:nvPicPr>
        <p:blipFill rotWithShape="1">
          <a:blip r:embed="rId5">
            <a:alphaModFix/>
            <a:extLst>
              <a:ext uri="{BEBA8EAE-BF5A-486C-A8C5-ECC9F3942E4B}">
                <a14:imgProps xmlns:a14="http://schemas.microsoft.com/office/drawing/2010/main">
                  <a14:imgLayer r:embed="rId6">
                    <a14:imgEffect>
                      <a14:artisticTexturizer/>
                    </a14:imgEffect>
                    <a14:imgEffect>
                      <a14:brightnessContrast bright="-40000" contrast="20000"/>
                    </a14:imgEffect>
                  </a14:imgLayer>
                </a14:imgProps>
              </a:ext>
            </a:extLst>
          </a:blip>
          <a:srcRect l="14916" t="10515" r="18009" b="16961"/>
          <a:stretch/>
        </p:blipFill>
        <p:spPr>
          <a:xfrm>
            <a:off x="12672773" y="7095120"/>
            <a:ext cx="1794080" cy="1134480"/>
          </a:xfrm>
          <a:prstGeom prst="round2DiagRect">
            <a:avLst>
              <a:gd name="adj1" fmla="val 16667"/>
              <a:gd name="adj2" fmla="val 45980"/>
            </a:avLst>
          </a:prstGeom>
          <a:ln w="88900" cap="sq">
            <a:solidFill>
              <a:srgbClr val="FFFFFF"/>
            </a:solidFill>
            <a:miter lim="800000"/>
          </a:ln>
          <a:effectLst>
            <a:outerShdw blurRad="254000" sx="1000" sy="1000" algn="tl" rotWithShape="0">
              <a:srgbClr val="000000">
                <a:alpha val="0"/>
              </a:srgbClr>
            </a:outerShdw>
            <a:reflection endPos="0" dist="50800" dir="5400000" sy="-100000" algn="bl" rotWithShape="0"/>
            <a:softEdge rad="368300"/>
          </a:effectLst>
        </p:spPr>
      </p:pic>
      <p:sp>
        <p:nvSpPr>
          <p:cNvPr id="27" name="Text 23"/>
          <p:cNvSpPr/>
          <p:nvPr/>
        </p:nvSpPr>
        <p:spPr>
          <a:xfrm>
            <a:off x="-1" y="676274"/>
            <a:ext cx="14630400" cy="459357"/>
          </a:xfrm>
          <a:prstGeom prst="rect">
            <a:avLst/>
          </a:prstGeom>
          <a:noFill/>
          <a:ln/>
        </p:spPr>
        <p:txBody>
          <a:bodyPr wrap="none" rtlCol="0" anchor="t"/>
          <a:lstStyle/>
          <a:p>
            <a:pPr marL="0" indent="0" algn="ctr">
              <a:lnSpc>
                <a:spcPts val="2706"/>
              </a:lnSpc>
              <a:buNone/>
            </a:pPr>
            <a:r>
              <a:rPr lang="en-US" sz="2800" b="1" u="sng" dirty="0">
                <a:solidFill>
                  <a:srgbClr val="48A8E2"/>
                </a:solidFill>
                <a:latin typeface="Nunito" pitchFamily="34" charset="0"/>
                <a:ea typeface="Nunito" pitchFamily="34" charset="-122"/>
                <a:cs typeface="Nunito" pitchFamily="34" charset="-120"/>
              </a:rPr>
              <a:t>Input-Output</a:t>
            </a:r>
            <a:r>
              <a:rPr lang="en-US" sz="2400" b="1" u="sng" dirty="0">
                <a:solidFill>
                  <a:srgbClr val="48A8E2"/>
                </a:solidFill>
                <a:latin typeface="Nunito" pitchFamily="34" charset="0"/>
                <a:ea typeface="Nunito" pitchFamily="34" charset="-122"/>
                <a:cs typeface="Nunito" pitchFamily="34" charset="-120"/>
              </a:rPr>
              <a:t> Flow</a:t>
            </a:r>
            <a:endParaRPr lang="en-US" sz="2400" u="sng" dirty="0"/>
          </a:p>
        </p:txBody>
      </p:sp>
      <p:sp>
        <p:nvSpPr>
          <p:cNvPr id="30" name="TextBox 29">
            <a:extLst>
              <a:ext uri="{FF2B5EF4-FFF2-40B4-BE49-F238E27FC236}">
                <a16:creationId xmlns:a16="http://schemas.microsoft.com/office/drawing/2014/main" id="{4CE41A1B-4F62-5D8B-0B66-297D42522977}"/>
              </a:ext>
            </a:extLst>
          </p:cNvPr>
          <p:cNvSpPr txBox="1"/>
          <p:nvPr/>
        </p:nvSpPr>
        <p:spPr>
          <a:xfrm>
            <a:off x="-2" y="186900"/>
            <a:ext cx="14630400" cy="459357"/>
          </a:xfrm>
          <a:prstGeom prst="rect">
            <a:avLst/>
          </a:prstGeom>
          <a:noFill/>
        </p:spPr>
        <p:txBody>
          <a:bodyPr wrap="square">
            <a:spAutoFit/>
          </a:bodyPr>
          <a:lstStyle/>
          <a:p>
            <a:pPr marL="0" indent="0" algn="ctr">
              <a:lnSpc>
                <a:spcPts val="2662"/>
              </a:lnSpc>
              <a:buNone/>
            </a:pPr>
            <a:r>
              <a:rPr lang="en-US" sz="2800" b="1" dirty="0">
                <a:solidFill>
                  <a:srgbClr val="FFFFFF"/>
                </a:solidFill>
                <a:latin typeface="Nunito" pitchFamily="34" charset="0"/>
                <a:ea typeface="Nunito" pitchFamily="34" charset="-122"/>
                <a:cs typeface="Nunito" pitchFamily="34" charset="-120"/>
              </a:rPr>
              <a:t>Object Oriented Programming Methodology Case Study - Banking System</a:t>
            </a:r>
            <a:endParaRPr lang="en-US" sz="2800" dirty="0"/>
          </a:p>
        </p:txBody>
      </p:sp>
      <p:sp>
        <p:nvSpPr>
          <p:cNvPr id="6" name="Rectangle: Rounded Corners 5">
            <a:extLst>
              <a:ext uri="{FF2B5EF4-FFF2-40B4-BE49-F238E27FC236}">
                <a16:creationId xmlns:a16="http://schemas.microsoft.com/office/drawing/2014/main" id="{57251EF3-1A8B-4E47-0F38-41F3A532DDDC}"/>
              </a:ext>
            </a:extLst>
          </p:cNvPr>
          <p:cNvSpPr/>
          <p:nvPr/>
        </p:nvSpPr>
        <p:spPr>
          <a:xfrm>
            <a:off x="176517" y="1500440"/>
            <a:ext cx="14277366" cy="6021237"/>
          </a:xfrm>
          <a:prstGeom prst="roundRect">
            <a:avLst/>
          </a:prstGeom>
          <a:noFill/>
          <a:ln w="539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Rectangle: Rounded Corners 8">
            <a:extLst>
              <a:ext uri="{FF2B5EF4-FFF2-40B4-BE49-F238E27FC236}">
                <a16:creationId xmlns:a16="http://schemas.microsoft.com/office/drawing/2014/main" id="{0F23059C-6197-72DB-B39E-2EEA3FDF7300}"/>
              </a:ext>
            </a:extLst>
          </p:cNvPr>
          <p:cNvSpPr/>
          <p:nvPr/>
        </p:nvSpPr>
        <p:spPr>
          <a:xfrm>
            <a:off x="349893" y="2085215"/>
            <a:ext cx="2695392" cy="4845922"/>
          </a:xfrm>
          <a:prstGeom prst="roundRect">
            <a:avLst/>
          </a:prstGeom>
          <a:solidFill>
            <a:schemeClr val="tx1">
              <a:alpha val="45000"/>
            </a:schemeClr>
          </a:solidFill>
          <a:ln w="127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3BA01FDF-EAFE-26B8-2029-84318EA969EC}"/>
              </a:ext>
            </a:extLst>
          </p:cNvPr>
          <p:cNvSpPr/>
          <p:nvPr/>
        </p:nvSpPr>
        <p:spPr>
          <a:xfrm>
            <a:off x="3190877" y="2085215"/>
            <a:ext cx="2695391" cy="4845922"/>
          </a:xfrm>
          <a:prstGeom prst="roundRect">
            <a:avLst/>
          </a:prstGeom>
          <a:solidFill>
            <a:schemeClr val="tx1">
              <a:alpha val="45000"/>
            </a:schemeClr>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id="{4D1335FE-E214-4CB4-4CA6-257E32240429}"/>
              </a:ext>
            </a:extLst>
          </p:cNvPr>
          <p:cNvSpPr txBox="1"/>
          <p:nvPr/>
        </p:nvSpPr>
        <p:spPr>
          <a:xfrm>
            <a:off x="394437" y="2173896"/>
            <a:ext cx="2706666" cy="3693319"/>
          </a:xfrm>
          <a:prstGeom prst="rect">
            <a:avLst/>
          </a:prstGeom>
          <a:noFill/>
        </p:spPr>
        <p:txBody>
          <a:bodyPr wrap="square" rtlCol="0">
            <a:spAutoFit/>
          </a:bodyPr>
          <a:lstStyle/>
          <a:p>
            <a:r>
              <a:rPr lang="en-US" dirty="0">
                <a:solidFill>
                  <a:schemeClr val="bg1"/>
                </a:solidFill>
              </a:rPr>
              <a:t>Choose the services needed: </a:t>
            </a:r>
          </a:p>
          <a:p>
            <a:r>
              <a:rPr lang="en-US" dirty="0">
                <a:solidFill>
                  <a:schemeClr val="bg1"/>
                </a:solidFill>
              </a:rPr>
              <a:t>1. Check Balance</a:t>
            </a:r>
          </a:p>
          <a:p>
            <a:r>
              <a:rPr lang="en-US" dirty="0">
                <a:solidFill>
                  <a:schemeClr val="bg1"/>
                </a:solidFill>
              </a:rPr>
              <a:t>2. Deposit Cash</a:t>
            </a:r>
          </a:p>
          <a:p>
            <a:r>
              <a:rPr lang="en-US" dirty="0">
                <a:solidFill>
                  <a:schemeClr val="bg1"/>
                </a:solidFill>
              </a:rPr>
              <a:t>3. Withdrawal Cash</a:t>
            </a:r>
          </a:p>
          <a:p>
            <a:r>
              <a:rPr lang="en-US" dirty="0">
                <a:solidFill>
                  <a:schemeClr val="bg1"/>
                </a:solidFill>
              </a:rPr>
              <a:t>4. Transfer money to the same bank</a:t>
            </a:r>
          </a:p>
          <a:p>
            <a:r>
              <a:rPr lang="en-US" dirty="0">
                <a:solidFill>
                  <a:schemeClr val="bg1"/>
                </a:solidFill>
              </a:rPr>
              <a:t>5. Transfer money to another Bank</a:t>
            </a:r>
          </a:p>
          <a:p>
            <a:r>
              <a:rPr lang="en-US" dirty="0">
                <a:solidFill>
                  <a:schemeClr val="bg1"/>
                </a:solidFill>
              </a:rPr>
              <a:t>6. Exit</a:t>
            </a:r>
          </a:p>
          <a:p>
            <a:r>
              <a:rPr lang="en-US" dirty="0">
                <a:solidFill>
                  <a:schemeClr val="bg1"/>
                </a:solidFill>
              </a:rPr>
              <a:t> </a:t>
            </a:r>
            <a:r>
              <a:rPr lang="en-IN" dirty="0">
                <a:solidFill>
                  <a:schemeClr val="bg1"/>
                </a:solidFill>
              </a:rPr>
              <a:t>Enter your choice: 1</a:t>
            </a:r>
          </a:p>
          <a:p>
            <a:endParaRPr lang="en-IN" dirty="0">
              <a:solidFill>
                <a:schemeClr val="bg1"/>
              </a:solidFill>
            </a:endParaRPr>
          </a:p>
          <a:p>
            <a:r>
              <a:rPr lang="en-IN" dirty="0">
                <a:solidFill>
                  <a:schemeClr val="bg1"/>
                </a:solidFill>
              </a:rPr>
              <a:t>Available Balance: 0</a:t>
            </a:r>
            <a:endParaRPr lang="en-US" dirty="0">
              <a:solidFill>
                <a:schemeClr val="bg1"/>
              </a:solidFill>
            </a:endParaRPr>
          </a:p>
        </p:txBody>
      </p:sp>
      <p:sp>
        <p:nvSpPr>
          <p:cNvPr id="12" name="TextBox 11">
            <a:extLst>
              <a:ext uri="{FF2B5EF4-FFF2-40B4-BE49-F238E27FC236}">
                <a16:creationId xmlns:a16="http://schemas.microsoft.com/office/drawing/2014/main" id="{7C5B3445-F359-BBBF-9F61-E23301E8F536}"/>
              </a:ext>
            </a:extLst>
          </p:cNvPr>
          <p:cNvSpPr txBox="1"/>
          <p:nvPr/>
        </p:nvSpPr>
        <p:spPr>
          <a:xfrm>
            <a:off x="687486" y="1446842"/>
            <a:ext cx="13525499" cy="584775"/>
          </a:xfrm>
          <a:prstGeom prst="rect">
            <a:avLst/>
          </a:prstGeom>
          <a:noFill/>
        </p:spPr>
        <p:txBody>
          <a:bodyPr wrap="square" rtlCol="0">
            <a:spAutoFit/>
          </a:bodyPr>
          <a:lstStyle/>
          <a:p>
            <a:pPr algn="ctr"/>
            <a:r>
              <a:rPr lang="en-US" sz="3200" dirty="0">
                <a:solidFill>
                  <a:srgbClr val="FFFF00"/>
                </a:solidFill>
              </a:rPr>
              <a:t>Service Menu</a:t>
            </a:r>
            <a:endParaRPr lang="en-IN" sz="3200" dirty="0">
              <a:solidFill>
                <a:srgbClr val="FFFF00"/>
              </a:solidFill>
            </a:endParaRPr>
          </a:p>
        </p:txBody>
      </p:sp>
      <p:sp>
        <p:nvSpPr>
          <p:cNvPr id="13" name="TextBox 12">
            <a:extLst>
              <a:ext uri="{FF2B5EF4-FFF2-40B4-BE49-F238E27FC236}">
                <a16:creationId xmlns:a16="http://schemas.microsoft.com/office/drawing/2014/main" id="{206411A1-40DD-507C-1054-1C263A30CAF7}"/>
              </a:ext>
            </a:extLst>
          </p:cNvPr>
          <p:cNvSpPr txBox="1"/>
          <p:nvPr/>
        </p:nvSpPr>
        <p:spPr>
          <a:xfrm>
            <a:off x="3252208" y="2154766"/>
            <a:ext cx="2689878" cy="4524315"/>
          </a:xfrm>
          <a:prstGeom prst="rect">
            <a:avLst/>
          </a:prstGeom>
          <a:noFill/>
        </p:spPr>
        <p:txBody>
          <a:bodyPr wrap="square" rtlCol="0">
            <a:spAutoFit/>
          </a:bodyPr>
          <a:lstStyle/>
          <a:p>
            <a:r>
              <a:rPr lang="en-US" dirty="0">
                <a:solidFill>
                  <a:schemeClr val="bg1"/>
                </a:solidFill>
              </a:rPr>
              <a:t>Choose the services needed: </a:t>
            </a:r>
          </a:p>
          <a:p>
            <a:r>
              <a:rPr lang="en-US" dirty="0">
                <a:solidFill>
                  <a:schemeClr val="bg1"/>
                </a:solidFill>
              </a:rPr>
              <a:t>1. Check Balance</a:t>
            </a:r>
          </a:p>
          <a:p>
            <a:r>
              <a:rPr lang="en-US" dirty="0">
                <a:solidFill>
                  <a:schemeClr val="bg1"/>
                </a:solidFill>
              </a:rPr>
              <a:t>2. Deposit Cash</a:t>
            </a:r>
          </a:p>
          <a:p>
            <a:r>
              <a:rPr lang="en-US" dirty="0">
                <a:solidFill>
                  <a:schemeClr val="bg1"/>
                </a:solidFill>
              </a:rPr>
              <a:t>3. Withdrawal Cash</a:t>
            </a:r>
          </a:p>
          <a:p>
            <a:r>
              <a:rPr lang="en-US" dirty="0">
                <a:solidFill>
                  <a:schemeClr val="bg1"/>
                </a:solidFill>
              </a:rPr>
              <a:t>4. Transfer money to same   the bank</a:t>
            </a:r>
          </a:p>
          <a:p>
            <a:r>
              <a:rPr lang="en-US" dirty="0">
                <a:solidFill>
                  <a:schemeClr val="bg1"/>
                </a:solidFill>
              </a:rPr>
              <a:t>5. Transfer money to other Bank</a:t>
            </a:r>
          </a:p>
          <a:p>
            <a:r>
              <a:rPr lang="en-US" dirty="0">
                <a:solidFill>
                  <a:schemeClr val="bg1"/>
                </a:solidFill>
              </a:rPr>
              <a:t>6. Exit</a:t>
            </a:r>
          </a:p>
          <a:p>
            <a:r>
              <a:rPr lang="en-IN" dirty="0">
                <a:solidFill>
                  <a:schemeClr val="bg1"/>
                </a:solidFill>
              </a:rPr>
              <a:t>Enter your choice: 2</a:t>
            </a:r>
          </a:p>
          <a:p>
            <a:endParaRPr lang="en-IN" dirty="0">
              <a:solidFill>
                <a:schemeClr val="bg1"/>
              </a:solidFill>
            </a:endParaRPr>
          </a:p>
          <a:p>
            <a:r>
              <a:rPr lang="en-IN" dirty="0">
                <a:solidFill>
                  <a:schemeClr val="bg1"/>
                </a:solidFill>
              </a:rPr>
              <a:t>Enter Amount: 50000</a:t>
            </a:r>
          </a:p>
          <a:p>
            <a:r>
              <a:rPr lang="en-IN" dirty="0">
                <a:solidFill>
                  <a:schemeClr val="bg1"/>
                </a:solidFill>
              </a:rPr>
              <a:t>Cash Deposit Successful</a:t>
            </a:r>
          </a:p>
          <a:p>
            <a:r>
              <a:rPr lang="en-IN" dirty="0">
                <a:solidFill>
                  <a:schemeClr val="bg1"/>
                </a:solidFill>
              </a:rPr>
              <a:t>Available Balance: 50000</a:t>
            </a:r>
            <a:endParaRPr lang="en-US" dirty="0">
              <a:solidFill>
                <a:schemeClr val="bg1"/>
              </a:solidFill>
            </a:endParaRPr>
          </a:p>
          <a:p>
            <a:endParaRPr lang="en-IN" dirty="0">
              <a:solidFill>
                <a:schemeClr val="bg1"/>
              </a:solidFill>
            </a:endParaRPr>
          </a:p>
        </p:txBody>
      </p:sp>
      <p:sp>
        <p:nvSpPr>
          <p:cNvPr id="14" name="Rectangle: Rounded Corners 13">
            <a:extLst>
              <a:ext uri="{FF2B5EF4-FFF2-40B4-BE49-F238E27FC236}">
                <a16:creationId xmlns:a16="http://schemas.microsoft.com/office/drawing/2014/main" id="{B397D6A5-6BED-59D9-F0CA-50DB02C20279}"/>
              </a:ext>
            </a:extLst>
          </p:cNvPr>
          <p:cNvSpPr/>
          <p:nvPr/>
        </p:nvSpPr>
        <p:spPr>
          <a:xfrm>
            <a:off x="6031860" y="2085215"/>
            <a:ext cx="2689877" cy="4845922"/>
          </a:xfrm>
          <a:prstGeom prst="roundRect">
            <a:avLst/>
          </a:prstGeom>
          <a:solidFill>
            <a:schemeClr val="tx1">
              <a:alpha val="45000"/>
            </a:schemeClr>
          </a:solidFill>
          <a:ln>
            <a:solidFill>
              <a:schemeClr val="accent5">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TextBox 16">
            <a:extLst>
              <a:ext uri="{FF2B5EF4-FFF2-40B4-BE49-F238E27FC236}">
                <a16:creationId xmlns:a16="http://schemas.microsoft.com/office/drawing/2014/main" id="{512E3FDF-C0E7-2A29-7DFC-5DA24B64D539}"/>
              </a:ext>
            </a:extLst>
          </p:cNvPr>
          <p:cNvSpPr txBox="1"/>
          <p:nvPr/>
        </p:nvSpPr>
        <p:spPr>
          <a:xfrm>
            <a:off x="6040903" y="2153232"/>
            <a:ext cx="2799118" cy="5078313"/>
          </a:xfrm>
          <a:prstGeom prst="rect">
            <a:avLst/>
          </a:prstGeom>
          <a:noFill/>
        </p:spPr>
        <p:txBody>
          <a:bodyPr wrap="square" rtlCol="0">
            <a:spAutoFit/>
          </a:bodyPr>
          <a:lstStyle/>
          <a:p>
            <a:r>
              <a:rPr lang="en-US" dirty="0">
                <a:solidFill>
                  <a:schemeClr val="bg1"/>
                </a:solidFill>
              </a:rPr>
              <a:t>Choose the services needed: </a:t>
            </a:r>
          </a:p>
          <a:p>
            <a:r>
              <a:rPr lang="en-US" dirty="0">
                <a:solidFill>
                  <a:schemeClr val="bg1"/>
                </a:solidFill>
              </a:rPr>
              <a:t>1. Check Balance</a:t>
            </a:r>
          </a:p>
          <a:p>
            <a:r>
              <a:rPr lang="en-US" dirty="0">
                <a:solidFill>
                  <a:schemeClr val="bg1"/>
                </a:solidFill>
              </a:rPr>
              <a:t>2. Deposit Cash</a:t>
            </a:r>
          </a:p>
          <a:p>
            <a:r>
              <a:rPr lang="en-US" dirty="0">
                <a:solidFill>
                  <a:schemeClr val="bg1"/>
                </a:solidFill>
              </a:rPr>
              <a:t>3. Withdrawal Cash</a:t>
            </a:r>
          </a:p>
          <a:p>
            <a:r>
              <a:rPr lang="en-US" dirty="0">
                <a:solidFill>
                  <a:schemeClr val="bg1"/>
                </a:solidFill>
              </a:rPr>
              <a:t>4. Transfer money to the same bank</a:t>
            </a:r>
          </a:p>
          <a:p>
            <a:r>
              <a:rPr lang="en-US" dirty="0">
                <a:solidFill>
                  <a:schemeClr val="bg1"/>
                </a:solidFill>
              </a:rPr>
              <a:t>5. Transfer money to the other Bank</a:t>
            </a:r>
          </a:p>
          <a:p>
            <a:r>
              <a:rPr lang="en-US" dirty="0">
                <a:solidFill>
                  <a:schemeClr val="bg1"/>
                </a:solidFill>
              </a:rPr>
              <a:t>6. Exit</a:t>
            </a:r>
          </a:p>
          <a:p>
            <a:r>
              <a:rPr lang="en-IN" dirty="0">
                <a:solidFill>
                  <a:schemeClr val="bg1"/>
                </a:solidFill>
              </a:rPr>
              <a:t>Enter your choice: 3</a:t>
            </a:r>
          </a:p>
          <a:p>
            <a:endParaRPr lang="en-IN" dirty="0">
              <a:solidFill>
                <a:schemeClr val="bg1"/>
              </a:solidFill>
            </a:endParaRPr>
          </a:p>
          <a:p>
            <a:r>
              <a:rPr lang="en-IN" dirty="0">
                <a:solidFill>
                  <a:schemeClr val="bg1"/>
                </a:solidFill>
              </a:rPr>
              <a:t>Enter Amount: 10000</a:t>
            </a:r>
          </a:p>
          <a:p>
            <a:r>
              <a:rPr lang="en-IN" dirty="0">
                <a:solidFill>
                  <a:schemeClr val="bg1"/>
                </a:solidFill>
              </a:rPr>
              <a:t>Enter PIN: </a:t>
            </a:r>
            <a:r>
              <a:rPr lang="en-US" dirty="0">
                <a:solidFill>
                  <a:schemeClr val="bg1"/>
                </a:solidFill>
              </a:rPr>
              <a:t>689547</a:t>
            </a:r>
            <a:endParaRPr lang="en-IN" dirty="0">
              <a:solidFill>
                <a:schemeClr val="bg1"/>
              </a:solidFill>
            </a:endParaRPr>
          </a:p>
          <a:p>
            <a:r>
              <a:rPr lang="en-IN" dirty="0">
                <a:solidFill>
                  <a:schemeClr val="bg1"/>
                </a:solidFill>
              </a:rPr>
              <a:t>Cash Withdrawal Successful</a:t>
            </a:r>
          </a:p>
          <a:p>
            <a:r>
              <a:rPr lang="en-IN" dirty="0">
                <a:solidFill>
                  <a:schemeClr val="bg1"/>
                </a:solidFill>
              </a:rPr>
              <a:t>Available Balance: 40000</a:t>
            </a:r>
            <a:endParaRPr lang="en-US" dirty="0">
              <a:solidFill>
                <a:schemeClr val="bg1"/>
              </a:solidFill>
            </a:endParaRPr>
          </a:p>
          <a:p>
            <a:endParaRPr lang="en-IN" dirty="0">
              <a:solidFill>
                <a:schemeClr val="bg1"/>
              </a:solidFill>
            </a:endParaRPr>
          </a:p>
          <a:p>
            <a:endParaRPr lang="en-IN" dirty="0">
              <a:solidFill>
                <a:schemeClr val="bg1"/>
              </a:solidFill>
            </a:endParaRPr>
          </a:p>
        </p:txBody>
      </p:sp>
      <p:sp>
        <p:nvSpPr>
          <p:cNvPr id="19" name="Rectangle: Rounded Corners 18">
            <a:extLst>
              <a:ext uri="{FF2B5EF4-FFF2-40B4-BE49-F238E27FC236}">
                <a16:creationId xmlns:a16="http://schemas.microsoft.com/office/drawing/2014/main" id="{4D72D0E2-BBF2-C864-9D1B-C1C4E7265178}"/>
              </a:ext>
            </a:extLst>
          </p:cNvPr>
          <p:cNvSpPr/>
          <p:nvPr/>
        </p:nvSpPr>
        <p:spPr>
          <a:xfrm>
            <a:off x="8833372" y="2096567"/>
            <a:ext cx="2670110" cy="4845922"/>
          </a:xfrm>
          <a:prstGeom prst="roundRect">
            <a:avLst/>
          </a:prstGeom>
          <a:solidFill>
            <a:schemeClr val="tx1">
              <a:alpha val="45000"/>
            </a:schemeClr>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TextBox 19">
            <a:extLst>
              <a:ext uri="{FF2B5EF4-FFF2-40B4-BE49-F238E27FC236}">
                <a16:creationId xmlns:a16="http://schemas.microsoft.com/office/drawing/2014/main" id="{E878AE47-3234-7198-A12C-4E7082E99A19}"/>
              </a:ext>
            </a:extLst>
          </p:cNvPr>
          <p:cNvSpPr txBox="1"/>
          <p:nvPr/>
        </p:nvSpPr>
        <p:spPr>
          <a:xfrm>
            <a:off x="8919068" y="2154765"/>
            <a:ext cx="2830284" cy="4524315"/>
          </a:xfrm>
          <a:prstGeom prst="rect">
            <a:avLst/>
          </a:prstGeom>
          <a:noFill/>
        </p:spPr>
        <p:txBody>
          <a:bodyPr wrap="square" rtlCol="0">
            <a:spAutoFit/>
          </a:bodyPr>
          <a:lstStyle/>
          <a:p>
            <a:r>
              <a:rPr lang="en-US" dirty="0">
                <a:solidFill>
                  <a:schemeClr val="bg1"/>
                </a:solidFill>
              </a:rPr>
              <a:t>Choose the services needed: </a:t>
            </a:r>
          </a:p>
          <a:p>
            <a:r>
              <a:rPr lang="en-US" dirty="0">
                <a:solidFill>
                  <a:schemeClr val="bg1"/>
                </a:solidFill>
              </a:rPr>
              <a:t>1. Check Balance</a:t>
            </a:r>
          </a:p>
          <a:p>
            <a:r>
              <a:rPr lang="en-US" dirty="0">
                <a:solidFill>
                  <a:schemeClr val="bg1"/>
                </a:solidFill>
              </a:rPr>
              <a:t>2. Deposit Cash</a:t>
            </a:r>
          </a:p>
          <a:p>
            <a:r>
              <a:rPr lang="en-US" dirty="0">
                <a:solidFill>
                  <a:schemeClr val="bg1"/>
                </a:solidFill>
              </a:rPr>
              <a:t>3. Withdrawal Cash</a:t>
            </a:r>
          </a:p>
          <a:p>
            <a:r>
              <a:rPr lang="en-US" dirty="0">
                <a:solidFill>
                  <a:schemeClr val="bg1"/>
                </a:solidFill>
              </a:rPr>
              <a:t>4. Transfer money to the same bank</a:t>
            </a:r>
          </a:p>
          <a:p>
            <a:r>
              <a:rPr lang="en-US" dirty="0">
                <a:solidFill>
                  <a:schemeClr val="bg1"/>
                </a:solidFill>
              </a:rPr>
              <a:t>5. Transfer to the other Bank(Charges applied) </a:t>
            </a:r>
          </a:p>
          <a:p>
            <a:r>
              <a:rPr lang="en-US" dirty="0">
                <a:solidFill>
                  <a:schemeClr val="bg1"/>
                </a:solidFill>
              </a:rPr>
              <a:t>6. Exit</a:t>
            </a:r>
          </a:p>
          <a:p>
            <a:r>
              <a:rPr lang="en-IN" dirty="0">
                <a:solidFill>
                  <a:schemeClr val="bg1"/>
                </a:solidFill>
              </a:rPr>
              <a:t>Enter your choice: 4</a:t>
            </a:r>
          </a:p>
          <a:p>
            <a:endParaRPr lang="en-IN" dirty="0">
              <a:solidFill>
                <a:schemeClr val="bg1"/>
              </a:solidFill>
            </a:endParaRPr>
          </a:p>
          <a:p>
            <a:r>
              <a:rPr lang="en-IN" dirty="0">
                <a:solidFill>
                  <a:schemeClr val="bg1"/>
                </a:solidFill>
              </a:rPr>
              <a:t>Enter Amount: 5000</a:t>
            </a:r>
          </a:p>
          <a:p>
            <a:r>
              <a:rPr lang="en-IN" dirty="0">
                <a:solidFill>
                  <a:schemeClr val="bg1"/>
                </a:solidFill>
              </a:rPr>
              <a:t>Enter PIN: </a:t>
            </a:r>
            <a:r>
              <a:rPr lang="en-US" dirty="0">
                <a:solidFill>
                  <a:schemeClr val="bg1"/>
                </a:solidFill>
              </a:rPr>
              <a:t>689547</a:t>
            </a:r>
            <a:endParaRPr lang="en-IN" dirty="0">
              <a:solidFill>
                <a:schemeClr val="bg1"/>
              </a:solidFill>
            </a:endParaRPr>
          </a:p>
          <a:p>
            <a:r>
              <a:rPr lang="en-IN" dirty="0">
                <a:solidFill>
                  <a:schemeClr val="bg1"/>
                </a:solidFill>
              </a:rPr>
              <a:t>Money Transfer Successful</a:t>
            </a:r>
          </a:p>
          <a:p>
            <a:r>
              <a:rPr lang="en-IN" dirty="0">
                <a:solidFill>
                  <a:schemeClr val="bg1"/>
                </a:solidFill>
              </a:rPr>
              <a:t>Available Balance: 35000</a:t>
            </a:r>
            <a:endParaRPr lang="en-US" dirty="0">
              <a:solidFill>
                <a:schemeClr val="bg1"/>
              </a:solidFill>
            </a:endParaRPr>
          </a:p>
        </p:txBody>
      </p:sp>
      <p:sp>
        <p:nvSpPr>
          <p:cNvPr id="8" name="Rectangle: Rounded Corners 7">
            <a:extLst>
              <a:ext uri="{FF2B5EF4-FFF2-40B4-BE49-F238E27FC236}">
                <a16:creationId xmlns:a16="http://schemas.microsoft.com/office/drawing/2014/main" id="{2307F806-061B-487A-F69D-AACE4768F549}"/>
              </a:ext>
            </a:extLst>
          </p:cNvPr>
          <p:cNvSpPr/>
          <p:nvPr/>
        </p:nvSpPr>
        <p:spPr>
          <a:xfrm>
            <a:off x="11621766" y="2096567"/>
            <a:ext cx="2614197" cy="4845921"/>
          </a:xfrm>
          <a:prstGeom prst="roundRect">
            <a:avLst/>
          </a:prstGeom>
          <a:solidFill>
            <a:schemeClr val="tx1">
              <a:alpha val="45000"/>
            </a:schemeClr>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TextBox 14">
            <a:extLst>
              <a:ext uri="{FF2B5EF4-FFF2-40B4-BE49-F238E27FC236}">
                <a16:creationId xmlns:a16="http://schemas.microsoft.com/office/drawing/2014/main" id="{938D6063-2447-7A7A-1920-E9A0953B9A17}"/>
              </a:ext>
            </a:extLst>
          </p:cNvPr>
          <p:cNvSpPr txBox="1"/>
          <p:nvPr/>
        </p:nvSpPr>
        <p:spPr>
          <a:xfrm>
            <a:off x="11673644" y="2165573"/>
            <a:ext cx="2684933" cy="4801314"/>
          </a:xfrm>
          <a:prstGeom prst="rect">
            <a:avLst/>
          </a:prstGeom>
          <a:noFill/>
        </p:spPr>
        <p:txBody>
          <a:bodyPr wrap="square" rtlCol="0">
            <a:spAutoFit/>
          </a:bodyPr>
          <a:lstStyle/>
          <a:p>
            <a:r>
              <a:rPr lang="en-US" dirty="0">
                <a:solidFill>
                  <a:schemeClr val="bg1"/>
                </a:solidFill>
              </a:rPr>
              <a:t>Choose the services needed: </a:t>
            </a:r>
          </a:p>
          <a:p>
            <a:r>
              <a:rPr lang="en-US" dirty="0">
                <a:solidFill>
                  <a:schemeClr val="bg1"/>
                </a:solidFill>
              </a:rPr>
              <a:t>1. Check Balance</a:t>
            </a:r>
          </a:p>
          <a:p>
            <a:r>
              <a:rPr lang="en-US" dirty="0">
                <a:solidFill>
                  <a:schemeClr val="bg1"/>
                </a:solidFill>
              </a:rPr>
              <a:t>2. Deposit Cash</a:t>
            </a:r>
          </a:p>
          <a:p>
            <a:r>
              <a:rPr lang="en-US" dirty="0">
                <a:solidFill>
                  <a:schemeClr val="bg1"/>
                </a:solidFill>
              </a:rPr>
              <a:t>3. Withdrawal Cash</a:t>
            </a:r>
          </a:p>
          <a:p>
            <a:r>
              <a:rPr lang="en-US" dirty="0">
                <a:solidFill>
                  <a:schemeClr val="bg1"/>
                </a:solidFill>
              </a:rPr>
              <a:t>4. Transfer money to the same bank</a:t>
            </a:r>
          </a:p>
          <a:p>
            <a:r>
              <a:rPr lang="en-US" dirty="0">
                <a:solidFill>
                  <a:schemeClr val="bg1"/>
                </a:solidFill>
              </a:rPr>
              <a:t>5. Transfer to the other Bank (Charges applied) </a:t>
            </a:r>
          </a:p>
          <a:p>
            <a:r>
              <a:rPr lang="en-US" dirty="0">
                <a:solidFill>
                  <a:schemeClr val="bg1"/>
                </a:solidFill>
              </a:rPr>
              <a:t>6. Exit</a:t>
            </a:r>
          </a:p>
          <a:p>
            <a:r>
              <a:rPr lang="en-IN" dirty="0">
                <a:solidFill>
                  <a:schemeClr val="bg1"/>
                </a:solidFill>
              </a:rPr>
              <a:t>Enter your choice: 5</a:t>
            </a:r>
          </a:p>
          <a:p>
            <a:endParaRPr lang="en-IN" dirty="0">
              <a:solidFill>
                <a:schemeClr val="bg1"/>
              </a:solidFill>
            </a:endParaRPr>
          </a:p>
          <a:p>
            <a:r>
              <a:rPr lang="en-IN" dirty="0">
                <a:solidFill>
                  <a:schemeClr val="bg1"/>
                </a:solidFill>
              </a:rPr>
              <a:t>Enter Amount: 10000</a:t>
            </a:r>
          </a:p>
          <a:p>
            <a:r>
              <a:rPr lang="en-IN" dirty="0">
                <a:solidFill>
                  <a:schemeClr val="bg1"/>
                </a:solidFill>
              </a:rPr>
              <a:t>Enter PIN: </a:t>
            </a:r>
            <a:r>
              <a:rPr lang="en-US" dirty="0">
                <a:solidFill>
                  <a:schemeClr val="bg1"/>
                </a:solidFill>
              </a:rPr>
              <a:t>689547</a:t>
            </a:r>
            <a:endParaRPr lang="en-IN" dirty="0">
              <a:solidFill>
                <a:schemeClr val="bg1"/>
              </a:solidFill>
            </a:endParaRPr>
          </a:p>
          <a:p>
            <a:r>
              <a:rPr lang="en-IN" dirty="0">
                <a:solidFill>
                  <a:schemeClr val="bg1"/>
                </a:solidFill>
              </a:rPr>
              <a:t>Money Transfer Successful</a:t>
            </a:r>
          </a:p>
          <a:p>
            <a:r>
              <a:rPr lang="en-US" dirty="0">
                <a:solidFill>
                  <a:schemeClr val="bg1"/>
                </a:solidFill>
              </a:rPr>
              <a:t>Charge Deducted: ₹5</a:t>
            </a:r>
            <a:endParaRPr lang="en-IN" dirty="0">
              <a:solidFill>
                <a:schemeClr val="bg1"/>
              </a:solidFill>
            </a:endParaRPr>
          </a:p>
          <a:p>
            <a:r>
              <a:rPr lang="en-IN" dirty="0">
                <a:solidFill>
                  <a:schemeClr val="bg1"/>
                </a:solidFill>
              </a:rPr>
              <a:t>Available Balance: 24995</a:t>
            </a:r>
            <a:endParaRPr lang="en-US" dirty="0">
              <a:solidFill>
                <a:schemeClr val="bg1"/>
              </a:solidFill>
            </a:endParaRPr>
          </a:p>
        </p:txBody>
      </p:sp>
    </p:spTree>
    <p:extLst>
      <p:ext uri="{BB962C8B-B14F-4D97-AF65-F5344CB8AC3E}">
        <p14:creationId xmlns:p14="http://schemas.microsoft.com/office/powerpoint/2010/main" val="16624351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1891</TotalTime>
  <Words>2213</Words>
  <Application>Microsoft Office PowerPoint</Application>
  <PresentationFormat>Custom</PresentationFormat>
  <Paragraphs>372</Paragraphs>
  <Slides>20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Microsoft YaHei</vt:lpstr>
      <vt:lpstr>Arial</vt:lpstr>
      <vt:lpstr>Calibri</vt:lpstr>
      <vt:lpstr>Nunito</vt:lpstr>
      <vt:lpstr>PT Sans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Vishwasjeet Kumar Gupta</cp:lastModifiedBy>
  <cp:revision>51</cp:revision>
  <cp:lastPrinted>2023-12-01T05:36:41Z</cp:lastPrinted>
  <dcterms:created xsi:type="dcterms:W3CDTF">2023-11-14T10:32:56Z</dcterms:created>
  <dcterms:modified xsi:type="dcterms:W3CDTF">2023-12-22T20:07:56Z</dcterms:modified>
</cp:coreProperties>
</file>